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jpg" ContentType="image/jp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858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858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858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858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858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000241" y="10222075"/>
            <a:ext cx="658495" cy="1390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6858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#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5.xml"/><Relationship Id="rId3" Type="http://schemas.openxmlformats.org/officeDocument/2006/relationships/image" Target="../media/image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39" y="1426822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77139" y="1728650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77139" y="2030478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490" y="408038"/>
            <a:ext cx="6646545" cy="851344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596900">
              <a:lnSpc>
                <a:spcPct val="100000"/>
              </a:lnSpc>
              <a:spcBef>
                <a:spcPts val="114"/>
              </a:spcBef>
            </a:pPr>
            <a:r>
              <a:rPr dirty="0" baseline="2777" sz="3000" b="1">
                <a:latin typeface="Times New Roman"/>
                <a:cs typeface="Times New Roman"/>
              </a:rPr>
              <a:t>Array </a:t>
            </a:r>
            <a:r>
              <a:rPr dirty="0" sz="2000" b="1">
                <a:latin typeface="Times New Roman"/>
                <a:cs typeface="Times New Roman"/>
              </a:rPr>
              <a:t>, Logic, </a:t>
            </a:r>
            <a:r>
              <a:rPr dirty="0" sz="2000" spc="5" b="1">
                <a:latin typeface="Times New Roman"/>
                <a:cs typeface="Times New Roman"/>
              </a:rPr>
              <a:t>and</a:t>
            </a:r>
            <a:r>
              <a:rPr dirty="0" sz="2000" spc="-235" b="1">
                <a:latin typeface="Times New Roman"/>
                <a:cs typeface="Times New Roman"/>
              </a:rPr>
              <a:t> </a:t>
            </a:r>
            <a:r>
              <a:rPr dirty="0" sz="2000" spc="5" b="1">
                <a:latin typeface="Times New Roman"/>
                <a:cs typeface="Times New Roman"/>
              </a:rPr>
              <a:t>Loops</a:t>
            </a:r>
            <a:endParaRPr sz="2000">
              <a:latin typeface="Times New Roman"/>
              <a:cs typeface="Times New Roman"/>
            </a:endParaRPr>
          </a:p>
          <a:p>
            <a:pPr marL="469265" marR="568960" indent="-457200">
              <a:lnSpc>
                <a:spcPct val="136600"/>
              </a:lnSpc>
              <a:spcBef>
                <a:spcPts val="1760"/>
              </a:spcBef>
            </a:pPr>
            <a:r>
              <a:rPr dirty="0" sz="1450" spc="-40">
                <a:latin typeface="Times New Roman"/>
                <a:cs typeface="Times New Roman"/>
              </a:rPr>
              <a:t>Today, </a:t>
            </a:r>
            <a:r>
              <a:rPr dirty="0" sz="1450" spc="-10">
                <a:latin typeface="Times New Roman"/>
                <a:cs typeface="Times New Roman"/>
              </a:rPr>
              <a:t>you learn about three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most boring features in the Java language:  How to </a:t>
            </a:r>
            <a:r>
              <a:rPr dirty="0" sz="1450" spc="-15">
                <a:latin typeface="Times New Roman"/>
                <a:cs typeface="Times New Roman"/>
              </a:rPr>
              <a:t>organize </a:t>
            </a:r>
            <a:r>
              <a:rPr dirty="0" sz="1450" spc="-10">
                <a:latin typeface="Times New Roman"/>
                <a:cs typeface="Times New Roman"/>
              </a:rPr>
              <a:t>groups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same class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data type into lists called arrays  How to make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program decide whether to do something based on logic  How to make part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Java program repeat itself by using</a:t>
            </a:r>
            <a:r>
              <a:rPr dirty="0" sz="1450" spc="5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loops</a:t>
            </a:r>
            <a:endParaRPr sz="1450">
              <a:latin typeface="Times New Roman"/>
              <a:cs typeface="Times New Roman"/>
            </a:endParaRPr>
          </a:p>
          <a:p>
            <a:pPr marL="12700" marR="127000" indent="-635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If these features </a:t>
            </a:r>
            <a:r>
              <a:rPr dirty="0" sz="1450" spc="-15">
                <a:latin typeface="Times New Roman"/>
                <a:cs typeface="Times New Roman"/>
              </a:rPr>
              <a:t>don’t </a:t>
            </a:r>
            <a:r>
              <a:rPr dirty="0" sz="1450" spc="-10">
                <a:latin typeface="Times New Roman"/>
                <a:cs typeface="Times New Roman"/>
              </a:rPr>
              <a:t>sound boring to </a:t>
            </a:r>
            <a:r>
              <a:rPr dirty="0" sz="1450" spc="-5">
                <a:latin typeface="Times New Roman"/>
                <a:cs typeface="Times New Roman"/>
              </a:rPr>
              <a:t>you, </a:t>
            </a:r>
            <a:r>
              <a:rPr dirty="0" sz="1450" spc="-25">
                <a:latin typeface="Times New Roman"/>
                <a:cs typeface="Times New Roman"/>
              </a:rPr>
              <a:t>that’s </a:t>
            </a:r>
            <a:r>
              <a:rPr dirty="0" sz="1450" spc="-5">
                <a:latin typeface="Times New Roman"/>
                <a:cs typeface="Times New Roman"/>
              </a:rPr>
              <a:t>good. </a:t>
            </a:r>
            <a:r>
              <a:rPr dirty="0" sz="1450" spc="-10">
                <a:latin typeface="Times New Roman"/>
                <a:cs typeface="Times New Roman"/>
              </a:rPr>
              <a:t>Most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significant work that  you will accomplish with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Java software will use all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three.</a:t>
            </a:r>
            <a:endParaRPr sz="1450">
              <a:latin typeface="Times New Roman"/>
              <a:cs typeface="Times New Roman"/>
            </a:endParaRPr>
          </a:p>
          <a:p>
            <a:pPr marL="12700" marR="322580" indent="-635">
              <a:lnSpc>
                <a:spcPts val="1660"/>
              </a:lnSpc>
              <a:spcBef>
                <a:spcPts val="715"/>
              </a:spcBef>
            </a:pPr>
            <a:r>
              <a:rPr dirty="0" sz="1450" spc="-10">
                <a:latin typeface="Times New Roman"/>
                <a:cs typeface="Times New Roman"/>
              </a:rPr>
              <a:t>These topics are boring for computers. They enable software to do </a:t>
            </a:r>
            <a:r>
              <a:rPr dirty="0" sz="1450" spc="-5">
                <a:latin typeface="Times New Roman"/>
                <a:cs typeface="Times New Roman"/>
              </a:rPr>
              <a:t>one of </a:t>
            </a:r>
            <a:r>
              <a:rPr dirty="0" sz="1450" spc="-10">
                <a:latin typeface="Times New Roman"/>
                <a:cs typeface="Times New Roman"/>
              </a:rPr>
              <a:t>the things at  which it excels: performing repetitive tasks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repeatedly.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dirty="0" sz="1650" b="1">
                <a:latin typeface="Times New Roman"/>
                <a:cs typeface="Times New Roman"/>
              </a:rPr>
              <a:t>Arrays</a:t>
            </a: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At this point, you have dealt with only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few variables in each Java program. In some  cases, </a:t>
            </a:r>
            <a:r>
              <a:rPr dirty="0" sz="1450" spc="-30">
                <a:latin typeface="Times New Roman"/>
                <a:cs typeface="Times New Roman"/>
              </a:rPr>
              <a:t>it’s </a:t>
            </a:r>
            <a:r>
              <a:rPr dirty="0" sz="1450" spc="-10">
                <a:latin typeface="Times New Roman"/>
                <a:cs typeface="Times New Roman"/>
              </a:rPr>
              <a:t>manageable to use individual variables to store information, </a:t>
            </a:r>
            <a:r>
              <a:rPr dirty="0" sz="1450" spc="-5">
                <a:latin typeface="Times New Roman"/>
                <a:cs typeface="Times New Roman"/>
              </a:rPr>
              <a:t>but </a:t>
            </a:r>
            <a:r>
              <a:rPr dirty="0" sz="1450" spc="-10">
                <a:latin typeface="Times New Roman"/>
                <a:cs typeface="Times New Roman"/>
              </a:rPr>
              <a:t>what if you had  20 items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related information to track?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could create 20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variables and set up  their initial values, </a:t>
            </a:r>
            <a:r>
              <a:rPr dirty="0" sz="1450" spc="-5">
                <a:latin typeface="Times New Roman"/>
                <a:cs typeface="Times New Roman"/>
              </a:rPr>
              <a:t>but </a:t>
            </a:r>
            <a:r>
              <a:rPr dirty="0" sz="1450" spc="-10">
                <a:latin typeface="Times New Roman"/>
                <a:cs typeface="Times New Roman"/>
              </a:rPr>
              <a:t>that approach becomes progressively more cumbersome as you  deal with </a:t>
            </a:r>
            <a:r>
              <a:rPr dirty="0" sz="1450" spc="-15">
                <a:latin typeface="Times New Roman"/>
                <a:cs typeface="Times New Roman"/>
              </a:rPr>
              <a:t>larger </a:t>
            </a:r>
            <a:r>
              <a:rPr dirty="0" sz="1450" spc="-10">
                <a:latin typeface="Times New Roman"/>
                <a:cs typeface="Times New Roman"/>
              </a:rPr>
              <a:t>amounts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information. What if there were 100 items,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even</a:t>
            </a:r>
            <a:r>
              <a:rPr dirty="0" sz="1450" spc="9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1,000?</a:t>
            </a:r>
            <a:endParaRPr sz="1450">
              <a:latin typeface="Times New Roman"/>
              <a:cs typeface="Times New Roman"/>
            </a:endParaRPr>
          </a:p>
          <a:p>
            <a:pPr marL="12700" marR="133985" indent="-635">
              <a:lnSpc>
                <a:spcPts val="1660"/>
              </a:lnSpc>
              <a:spcBef>
                <a:spcPts val="705"/>
              </a:spcBef>
            </a:pPr>
            <a:r>
              <a:rPr dirty="0" sz="1450" spc="-10">
                <a:latin typeface="Times New Roman"/>
                <a:cs typeface="Times New Roman"/>
              </a:rPr>
              <a:t>Arrays are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way to store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list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items that have the same primitive data type, the same  class, </a:t>
            </a:r>
            <a:r>
              <a:rPr dirty="0" sz="1450" spc="-5">
                <a:latin typeface="Times New Roman"/>
                <a:cs typeface="Times New Roman"/>
              </a:rPr>
              <a:t>or a </a:t>
            </a:r>
            <a:r>
              <a:rPr dirty="0" sz="1450" spc="-10">
                <a:latin typeface="Times New Roman"/>
                <a:cs typeface="Times New Roman"/>
              </a:rPr>
              <a:t>common parent class. Each item on the list goes into its own numbered slot so  that you can easily access the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information.</a:t>
            </a:r>
            <a:endParaRPr sz="1450">
              <a:latin typeface="Times New Roman"/>
              <a:cs typeface="Times New Roman"/>
            </a:endParaRPr>
          </a:p>
          <a:p>
            <a:pPr marL="12700" marR="43180">
              <a:lnSpc>
                <a:spcPct val="98000"/>
              </a:lnSpc>
              <a:spcBef>
                <a:spcPts val="620"/>
              </a:spcBef>
            </a:pPr>
            <a:r>
              <a:rPr dirty="0" sz="1450" spc="-10">
                <a:latin typeface="Times New Roman"/>
                <a:cs typeface="Times New Roman"/>
              </a:rPr>
              <a:t>Arrays can contain any type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information that is stored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variable, </a:t>
            </a:r>
            <a:r>
              <a:rPr dirty="0" sz="1450" spc="-5">
                <a:latin typeface="Times New Roman"/>
                <a:cs typeface="Times New Roman"/>
              </a:rPr>
              <a:t>but </a:t>
            </a:r>
            <a:r>
              <a:rPr dirty="0" sz="1450" spc="-10">
                <a:latin typeface="Times New Roman"/>
                <a:cs typeface="Times New Roman"/>
              </a:rPr>
              <a:t>after the array  is created, you can use it for that information type </a:t>
            </a:r>
            <a:r>
              <a:rPr dirty="0" sz="1450" spc="-25">
                <a:latin typeface="Times New Roman"/>
                <a:cs typeface="Times New Roman"/>
              </a:rPr>
              <a:t>only. </a:t>
            </a:r>
            <a:r>
              <a:rPr dirty="0" sz="1450" spc="-10">
                <a:latin typeface="Times New Roman"/>
                <a:cs typeface="Times New Roman"/>
              </a:rPr>
              <a:t>For example, you can have an 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integers, an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>
                <a:latin typeface="Courier New"/>
                <a:cs typeface="Courier New"/>
              </a:rPr>
              <a:t>String</a:t>
            </a:r>
            <a:r>
              <a:rPr dirty="0" sz="1450" spc="-3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objects,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an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arrays, </a:t>
            </a:r>
            <a:r>
              <a:rPr dirty="0" sz="1450" spc="-5">
                <a:latin typeface="Times New Roman"/>
                <a:cs typeface="Times New Roman"/>
              </a:rPr>
              <a:t>but </a:t>
            </a:r>
            <a:r>
              <a:rPr dirty="0" sz="1450" spc="-10">
                <a:latin typeface="Times New Roman"/>
                <a:cs typeface="Times New Roman"/>
              </a:rPr>
              <a:t>you </a:t>
            </a:r>
            <a:r>
              <a:rPr dirty="0" sz="1450" spc="-15">
                <a:latin typeface="Times New Roman"/>
                <a:cs typeface="Times New Roman"/>
              </a:rPr>
              <a:t>can’t </a:t>
            </a:r>
            <a:r>
              <a:rPr dirty="0" sz="1450" spc="-10">
                <a:latin typeface="Times New Roman"/>
                <a:cs typeface="Times New Roman"/>
              </a:rPr>
              <a:t>have an  array that contains both </a:t>
            </a:r>
            <a:r>
              <a:rPr dirty="0" sz="1450" spc="-15">
                <a:latin typeface="Courier New"/>
                <a:cs typeface="Courier New"/>
              </a:rPr>
              <a:t>String</a:t>
            </a:r>
            <a:r>
              <a:rPr dirty="0" sz="1450" spc="-44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objects and the primitive type integers.</a:t>
            </a:r>
            <a:endParaRPr sz="1450">
              <a:latin typeface="Times New Roman"/>
              <a:cs typeface="Times New Roman"/>
            </a:endParaRPr>
          </a:p>
          <a:p>
            <a:pPr marL="12700" marR="191770">
              <a:lnSpc>
                <a:spcPct val="99300"/>
              </a:lnSpc>
              <a:spcBef>
                <a:spcPts val="795"/>
              </a:spcBef>
            </a:pPr>
            <a:r>
              <a:rPr dirty="0" sz="1450" spc="-10">
                <a:latin typeface="Times New Roman"/>
                <a:cs typeface="Times New Roman"/>
              </a:rPr>
              <a:t>There is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way around this prohibition: An array can hold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class and any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its  subclasses. So an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Object</a:t>
            </a:r>
            <a:r>
              <a:rPr dirty="0" sz="1450" spc="-35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class could contain any object in Java, including  the classes that represent the same values as primitive</a:t>
            </a:r>
            <a:r>
              <a:rPr dirty="0" sz="1450" spc="4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types.</a:t>
            </a:r>
            <a:endParaRPr sz="1450">
              <a:latin typeface="Times New Roman"/>
              <a:cs typeface="Times New Roman"/>
            </a:endParaRPr>
          </a:p>
          <a:p>
            <a:pPr marL="12700" marR="356870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Java implements arrays differently than other languages—as objects treated like other  objects.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450" spc="-60">
                <a:latin typeface="Times New Roman"/>
                <a:cs typeface="Times New Roman"/>
              </a:rPr>
              <a:t>To </a:t>
            </a:r>
            <a:r>
              <a:rPr dirty="0" sz="1450" spc="-10">
                <a:latin typeface="Times New Roman"/>
                <a:cs typeface="Times New Roman"/>
              </a:rPr>
              <a:t>create an array in Java, you must do the</a:t>
            </a:r>
            <a:r>
              <a:rPr dirty="0" sz="1450" spc="9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following:</a:t>
            </a:r>
            <a:endParaRPr sz="1450">
              <a:latin typeface="Times New Roman"/>
              <a:cs typeface="Times New Roman"/>
            </a:endParaRPr>
          </a:p>
          <a:p>
            <a:pPr marL="478790" indent="-182880">
              <a:lnSpc>
                <a:spcPct val="100000"/>
              </a:lnSpc>
              <a:spcBef>
                <a:spcPts val="635"/>
              </a:spcBef>
              <a:buFont typeface="Times New Roman"/>
              <a:buAutoNum type="arabicPeriod"/>
              <a:tabLst>
                <a:tab pos="479425" algn="l"/>
              </a:tabLst>
            </a:pPr>
            <a:r>
              <a:rPr dirty="0" sz="1450" spc="-10">
                <a:latin typeface="Times New Roman"/>
                <a:cs typeface="Times New Roman"/>
              </a:rPr>
              <a:t>Declare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variable to hold the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array.</a:t>
            </a:r>
            <a:endParaRPr sz="1450">
              <a:latin typeface="Times New Roman"/>
              <a:cs typeface="Times New Roman"/>
            </a:endParaRPr>
          </a:p>
          <a:p>
            <a:pPr marL="478790" indent="-182880">
              <a:lnSpc>
                <a:spcPct val="100000"/>
              </a:lnSpc>
              <a:spcBef>
                <a:spcPts val="635"/>
              </a:spcBef>
              <a:buFont typeface="Times New Roman"/>
              <a:buAutoNum type="arabicPeriod"/>
              <a:tabLst>
                <a:tab pos="479425" algn="l"/>
              </a:tabLst>
            </a:pPr>
            <a:r>
              <a:rPr dirty="0" sz="1450" spc="-10">
                <a:latin typeface="Times New Roman"/>
                <a:cs typeface="Times New Roman"/>
              </a:rPr>
              <a:t>Create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new array object and assign it to the array</a:t>
            </a:r>
            <a:r>
              <a:rPr dirty="0" sz="1450" spc="4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variable.</a:t>
            </a:r>
            <a:endParaRPr sz="1450">
              <a:latin typeface="Times New Roman"/>
              <a:cs typeface="Times New Roman"/>
            </a:endParaRPr>
          </a:p>
          <a:p>
            <a:pPr marL="478790" indent="-182880">
              <a:lnSpc>
                <a:spcPct val="100000"/>
              </a:lnSpc>
              <a:spcBef>
                <a:spcPts val="640"/>
              </a:spcBef>
              <a:buFont typeface="Times New Roman"/>
              <a:buAutoNum type="arabicPeriod"/>
              <a:tabLst>
                <a:tab pos="479425" algn="l"/>
              </a:tabLst>
            </a:pPr>
            <a:r>
              <a:rPr dirty="0" sz="1450" spc="-10">
                <a:latin typeface="Times New Roman"/>
                <a:cs typeface="Times New Roman"/>
              </a:rPr>
              <a:t>Store information in that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array.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6858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5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30392" y="25171"/>
            <a:ext cx="1882139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04: Assist. Lec. Dhafer T.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Shihab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10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495" y="325721"/>
            <a:ext cx="6612255" cy="8889365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450" spc="-10">
                <a:latin typeface="Times New Roman"/>
                <a:cs typeface="Times New Roman"/>
              </a:rPr>
              <a:t>contains another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47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until all possible tests have been made.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50" spc="-10">
                <a:latin typeface="Times New Roman"/>
                <a:cs typeface="Times New Roman"/>
              </a:rPr>
              <a:t>A better way to handle this situation in Java is by grouping actions with the</a:t>
            </a:r>
            <a:r>
              <a:rPr dirty="0" sz="1450" spc="6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switch</a:t>
            </a:r>
            <a:endParaRPr sz="14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450" spc="-10">
                <a:latin typeface="Times New Roman"/>
                <a:cs typeface="Times New Roman"/>
              </a:rPr>
              <a:t>statement. The following example demonstrates </a:t>
            </a:r>
            <a:r>
              <a:rPr dirty="0" sz="1450" spc="-15">
                <a:latin typeface="Courier New"/>
                <a:cs typeface="Courier New"/>
              </a:rPr>
              <a:t>switch</a:t>
            </a:r>
            <a:r>
              <a:rPr dirty="0" sz="1450" spc="-49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usage: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Times New Roman"/>
              <a:cs typeface="Times New Roman"/>
            </a:endParaRPr>
          </a:p>
          <a:p>
            <a:pPr marL="259079" marR="4945380">
              <a:lnSpc>
                <a:spcPts val="122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char </a:t>
            </a:r>
            <a:r>
              <a:rPr dirty="0" sz="1050" spc="10">
                <a:latin typeface="Courier New"/>
                <a:cs typeface="Courier New"/>
              </a:rPr>
              <a:t>grade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‘D’;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switch </a:t>
            </a:r>
            <a:r>
              <a:rPr dirty="0" sz="1050" spc="10">
                <a:latin typeface="Courier New"/>
                <a:cs typeface="Courier New"/>
              </a:rPr>
              <a:t>(grade)</a:t>
            </a:r>
            <a:r>
              <a:rPr dirty="0" sz="1050" spc="-1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 </a:t>
            </a:r>
            <a:r>
              <a:rPr dirty="0" sz="1050" spc="10">
                <a:latin typeface="Courier New"/>
                <a:cs typeface="Courier New"/>
              </a:rPr>
              <a:t>‘A’:</a:t>
            </a:r>
            <a:endParaRPr sz="1050">
              <a:latin typeface="Courier New"/>
              <a:cs typeface="Courier New"/>
            </a:endParaRPr>
          </a:p>
          <a:p>
            <a:pPr marL="917575" marR="2971165">
              <a:lnSpc>
                <a:spcPts val="1220"/>
              </a:lnSpc>
              <a:spcBef>
                <a:spcPts val="55"/>
              </a:spcBef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“Great job!”</a:t>
            </a:r>
            <a:r>
              <a:rPr dirty="0" sz="1050" spc="10">
                <a:latin typeface="Courier New"/>
                <a:cs typeface="Courier New"/>
              </a:rPr>
              <a:t>);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break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 </a:t>
            </a:r>
            <a:r>
              <a:rPr dirty="0" sz="1050" spc="10">
                <a:latin typeface="Courier New"/>
                <a:cs typeface="Courier New"/>
              </a:rPr>
              <a:t>‘B’:</a:t>
            </a:r>
            <a:endParaRPr sz="1050">
              <a:latin typeface="Courier New"/>
              <a:cs typeface="Courier New"/>
            </a:endParaRPr>
          </a:p>
          <a:p>
            <a:pPr marL="917575" marR="3053080">
              <a:lnSpc>
                <a:spcPts val="1220"/>
              </a:lnSpc>
              <a:spcBef>
                <a:spcPts val="60"/>
              </a:spcBef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“Good job!”</a:t>
            </a:r>
            <a:r>
              <a:rPr dirty="0" sz="1050" spc="10">
                <a:latin typeface="Courier New"/>
                <a:cs typeface="Courier New"/>
              </a:rPr>
              <a:t>);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break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 </a:t>
            </a:r>
            <a:r>
              <a:rPr dirty="0" sz="1050" spc="10">
                <a:latin typeface="Courier New"/>
                <a:cs typeface="Courier New"/>
              </a:rPr>
              <a:t>‘C’:</a:t>
            </a:r>
            <a:endParaRPr sz="1050">
              <a:latin typeface="Courier New"/>
              <a:cs typeface="Courier New"/>
            </a:endParaRPr>
          </a:p>
          <a:p>
            <a:pPr marL="917575" marR="2312670">
              <a:lnSpc>
                <a:spcPts val="1220"/>
              </a:lnSpc>
              <a:spcBef>
                <a:spcPts val="55"/>
              </a:spcBef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“You can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do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better</a:t>
            </a:r>
            <a:r>
              <a:rPr dirty="0" sz="1050" spc="10">
                <a:latin typeface="Courier New"/>
                <a:cs typeface="Courier New"/>
              </a:rPr>
              <a:t>!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”</a:t>
            </a:r>
            <a:r>
              <a:rPr dirty="0" sz="1050" spc="10">
                <a:latin typeface="Courier New"/>
                <a:cs typeface="Courier New"/>
              </a:rPr>
              <a:t>);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break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default</a:t>
            </a:r>
            <a:r>
              <a:rPr dirty="0" sz="1050" spc="10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91757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“Consider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cheating!”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122555" indent="-635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switch</a:t>
            </a:r>
            <a:r>
              <a:rPr dirty="0" sz="1450" spc="-42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 is built on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test variable. In the preceding example, the variable is  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 spc="-5">
                <a:latin typeface="Times New Roman"/>
                <a:cs typeface="Times New Roman"/>
              </a:rPr>
              <a:t> of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grade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variable,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which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holds</a:t>
            </a:r>
            <a:r>
              <a:rPr dirty="0" sz="1450" spc="-5">
                <a:latin typeface="Times New Roman"/>
                <a:cs typeface="Times New Roman"/>
              </a:rPr>
              <a:t> a </a:t>
            </a:r>
            <a:r>
              <a:rPr dirty="0" sz="1450" spc="-10">
                <a:latin typeface="Courier New"/>
                <a:cs typeface="Courier New"/>
              </a:rPr>
              <a:t>char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value.</a:t>
            </a:r>
            <a:endParaRPr sz="1450">
              <a:latin typeface="Times New Roman"/>
              <a:cs typeface="Times New Roman"/>
            </a:endParaRPr>
          </a:p>
          <a:p>
            <a:pPr algn="just" marL="12700" marR="285115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The test variable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the primitive types </a:t>
            </a:r>
            <a:r>
              <a:rPr dirty="0" sz="1450" spc="-10">
                <a:latin typeface="Courier New"/>
                <a:cs typeface="Courier New"/>
              </a:rPr>
              <a:t>byte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Courier New"/>
                <a:cs typeface="Courier New"/>
              </a:rPr>
              <a:t>char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Courier New"/>
                <a:cs typeface="Courier New"/>
              </a:rPr>
              <a:t>short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Courier New"/>
                <a:cs typeface="Courier New"/>
              </a:rPr>
              <a:t>int</a:t>
            </a:r>
            <a:r>
              <a:rPr dirty="0" sz="1450" spc="-434">
                <a:latin typeface="Courier New"/>
                <a:cs typeface="Courier New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the class  </a:t>
            </a:r>
            <a:r>
              <a:rPr dirty="0" sz="1450" spc="-10">
                <a:latin typeface="Courier New"/>
                <a:cs typeface="Courier New"/>
              </a:rPr>
              <a:t>String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following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code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String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object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named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command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  decide which method to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call: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marL="259079" marR="4287520">
              <a:lnSpc>
                <a:spcPts val="1220"/>
              </a:lnSpc>
            </a:pPr>
            <a:r>
              <a:rPr dirty="0" sz="1050" spc="10">
                <a:latin typeface="Courier New"/>
                <a:cs typeface="Courier New"/>
              </a:rPr>
              <a:t>String command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“close”</a:t>
            </a:r>
            <a:r>
              <a:rPr dirty="0" sz="1050" spc="10">
                <a:latin typeface="Courier New"/>
                <a:cs typeface="Courier New"/>
              </a:rPr>
              <a:t>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switch </a:t>
            </a:r>
            <a:r>
              <a:rPr dirty="0" sz="1050" spc="10">
                <a:latin typeface="Courier New"/>
                <a:cs typeface="Courier New"/>
              </a:rPr>
              <a:t>(command)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“open”</a:t>
            </a:r>
            <a:r>
              <a:rPr dirty="0" sz="1050" spc="10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917575" marR="4780915">
              <a:lnSpc>
                <a:spcPts val="1220"/>
              </a:lnSpc>
              <a:spcBef>
                <a:spcPts val="55"/>
              </a:spcBef>
            </a:pPr>
            <a:r>
              <a:rPr dirty="0" sz="1050" spc="10">
                <a:latin typeface="Courier New"/>
                <a:cs typeface="Courier New"/>
              </a:rPr>
              <a:t>openFile()</a:t>
            </a:r>
            <a:r>
              <a:rPr dirty="0" sz="1050" spc="15">
                <a:latin typeface="Courier New"/>
                <a:cs typeface="Courier New"/>
              </a:rPr>
              <a:t>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break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“close”</a:t>
            </a:r>
            <a:r>
              <a:rPr dirty="0" sz="1050" spc="10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917575" marR="4699000">
              <a:lnSpc>
                <a:spcPts val="1220"/>
              </a:lnSpc>
              <a:spcBef>
                <a:spcPts val="60"/>
              </a:spcBef>
            </a:pPr>
            <a:r>
              <a:rPr dirty="0" sz="1050" spc="10">
                <a:latin typeface="Courier New"/>
                <a:cs typeface="Courier New"/>
              </a:rPr>
              <a:t>closeFile()</a:t>
            </a:r>
            <a:r>
              <a:rPr dirty="0" sz="1050" spc="15">
                <a:latin typeface="Courier New"/>
                <a:cs typeface="Courier New"/>
              </a:rPr>
              <a:t>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break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default</a:t>
            </a:r>
            <a:r>
              <a:rPr dirty="0" sz="1050" spc="10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91757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“Invalid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command”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448309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The test variable is compared in turn with each </a:t>
            </a:r>
            <a:r>
              <a:rPr dirty="0" sz="1450" spc="-10">
                <a:latin typeface="Courier New"/>
                <a:cs typeface="Courier New"/>
              </a:rPr>
              <a:t>case</a:t>
            </a:r>
            <a:r>
              <a:rPr dirty="0" sz="1450" spc="-37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value. If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match is found, the  statement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statements after the test are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executed.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If no match is found, the </a:t>
            </a:r>
            <a:r>
              <a:rPr dirty="0" sz="1450" spc="-15">
                <a:latin typeface="Courier New"/>
                <a:cs typeface="Courier New"/>
              </a:rPr>
              <a:t>default </a:t>
            </a:r>
            <a:r>
              <a:rPr dirty="0" sz="1450" spc="-10">
                <a:latin typeface="Times New Roman"/>
                <a:cs typeface="Times New Roman"/>
              </a:rPr>
              <a:t>statement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statements are executed. Providing </a:t>
            </a:r>
            <a:r>
              <a:rPr dirty="0" sz="1450" spc="-5">
                <a:latin typeface="Times New Roman"/>
                <a:cs typeface="Times New Roman"/>
              </a:rPr>
              <a:t>a  </a:t>
            </a:r>
            <a:r>
              <a:rPr dirty="0" sz="1450" spc="-15">
                <a:latin typeface="Courier New"/>
                <a:cs typeface="Courier New"/>
              </a:rPr>
              <a:t>default</a:t>
            </a:r>
            <a:r>
              <a:rPr dirty="0" sz="1450" spc="-34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 is optional. If it is omitted and there is no match for any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case  </a:t>
            </a:r>
            <a:r>
              <a:rPr dirty="0" sz="1450" spc="-10">
                <a:latin typeface="Times New Roman"/>
                <a:cs typeface="Times New Roman"/>
              </a:rPr>
              <a:t>statements, the </a:t>
            </a:r>
            <a:r>
              <a:rPr dirty="0" sz="1450" spc="-15">
                <a:latin typeface="Courier New"/>
                <a:cs typeface="Courier New"/>
              </a:rPr>
              <a:t>switch</a:t>
            </a:r>
            <a:r>
              <a:rPr dirty="0" sz="1450" spc="-45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 might complete without executing anything.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1015" indent="-635">
              <a:lnSpc>
                <a:spcPct val="103499"/>
              </a:lnSpc>
            </a:pPr>
            <a:r>
              <a:rPr dirty="0" sz="1450" spc="-10">
                <a:latin typeface="Times New Roman"/>
                <a:cs typeface="Times New Roman"/>
              </a:rPr>
              <a:t>The following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revision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nested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35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example shown </a:t>
            </a:r>
            <a:r>
              <a:rPr dirty="0" sz="1450" spc="-20">
                <a:latin typeface="Times New Roman"/>
                <a:cs typeface="Times New Roman"/>
              </a:rPr>
              <a:t>previously. </a:t>
            </a:r>
            <a:r>
              <a:rPr dirty="0" sz="1450" spc="-10">
                <a:latin typeface="Times New Roman"/>
                <a:cs typeface="Times New Roman"/>
              </a:rPr>
              <a:t>It has been  rewritten as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switch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statement: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10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504" y="408038"/>
            <a:ext cx="6601459" cy="971169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588010" marR="4688205" indent="-329565">
              <a:lnSpc>
                <a:spcPts val="1220"/>
              </a:lnSpc>
              <a:spcBef>
                <a:spcPts val="204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switch </a:t>
            </a:r>
            <a:r>
              <a:rPr dirty="0" sz="1050" spc="10">
                <a:latin typeface="Courier New"/>
                <a:cs typeface="Courier New"/>
              </a:rPr>
              <a:t>(operation)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 spc="5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‘+’</a:t>
            </a:r>
            <a:r>
              <a:rPr dirty="0" sz="1050" spc="10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917575" marR="3865879">
              <a:lnSpc>
                <a:spcPts val="1220"/>
              </a:lnSpc>
              <a:spcBef>
                <a:spcPts val="5"/>
              </a:spcBef>
            </a:pPr>
            <a:r>
              <a:rPr dirty="0" sz="1050" spc="10">
                <a:latin typeface="Courier New"/>
                <a:cs typeface="Courier New"/>
              </a:rPr>
              <a:t>add(object1, object2);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break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‘-‘</a:t>
            </a:r>
            <a:r>
              <a:rPr dirty="0" sz="1050" spc="10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917575" marR="3454400">
              <a:lnSpc>
                <a:spcPts val="1220"/>
              </a:lnSpc>
              <a:spcBef>
                <a:spcPts val="60"/>
              </a:spcBef>
            </a:pPr>
            <a:r>
              <a:rPr dirty="0" sz="1050" spc="10">
                <a:latin typeface="Courier New"/>
                <a:cs typeface="Courier New"/>
              </a:rPr>
              <a:t>subtract(object1, object2);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break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‘*’</a:t>
            </a:r>
            <a:r>
              <a:rPr dirty="0" sz="1050" spc="10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917575" marR="3454400">
              <a:lnSpc>
                <a:spcPts val="1220"/>
              </a:lnSpc>
              <a:spcBef>
                <a:spcPts val="55"/>
              </a:spcBef>
            </a:pPr>
            <a:r>
              <a:rPr dirty="0" sz="1050" spc="10">
                <a:latin typeface="Courier New"/>
                <a:cs typeface="Courier New"/>
              </a:rPr>
              <a:t>multiply(object1, object2);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break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‘/’</a:t>
            </a:r>
            <a:r>
              <a:rPr dirty="0" sz="1050" spc="10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917575" marR="3618865">
              <a:lnSpc>
                <a:spcPts val="1220"/>
              </a:lnSpc>
              <a:spcBef>
                <a:spcPts val="55"/>
              </a:spcBef>
            </a:pPr>
            <a:r>
              <a:rPr dirty="0" sz="1050" spc="10">
                <a:latin typeface="Courier New"/>
                <a:cs typeface="Courier New"/>
              </a:rPr>
              <a:t>divide(object1, object2);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break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341630">
              <a:lnSpc>
                <a:spcPts val="119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473075" indent="-635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After each </a:t>
            </a:r>
            <a:r>
              <a:rPr dirty="0" sz="1450" spc="-10">
                <a:latin typeface="Courier New"/>
                <a:cs typeface="Courier New"/>
              </a:rPr>
              <a:t>case</a:t>
            </a:r>
            <a:r>
              <a:rPr dirty="0" sz="1450" spc="-10">
                <a:latin typeface="Times New Roman"/>
                <a:cs typeface="Times New Roman"/>
              </a:rPr>
              <a:t>, you can include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single result statement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as many as you need.  Unlike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45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statements, multiple statements </a:t>
            </a:r>
            <a:r>
              <a:rPr dirty="0" sz="1450" spc="-15">
                <a:latin typeface="Times New Roman"/>
                <a:cs typeface="Times New Roman"/>
              </a:rPr>
              <a:t>don’t </a:t>
            </a:r>
            <a:r>
              <a:rPr dirty="0" sz="1450" spc="-10">
                <a:latin typeface="Times New Roman"/>
                <a:cs typeface="Times New Roman"/>
              </a:rPr>
              <a:t>require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block statement.</a:t>
            </a:r>
            <a:endParaRPr sz="1450">
              <a:latin typeface="Times New Roman"/>
              <a:cs typeface="Times New Roman"/>
            </a:endParaRPr>
          </a:p>
          <a:p>
            <a:pPr marL="12700" marR="9525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break </a:t>
            </a:r>
            <a:r>
              <a:rPr dirty="0" sz="1450" spc="-10">
                <a:latin typeface="Times New Roman"/>
                <a:cs typeface="Times New Roman"/>
              </a:rPr>
              <a:t>statement included with each </a:t>
            </a:r>
            <a:r>
              <a:rPr dirty="0" sz="1450" spc="-10">
                <a:latin typeface="Courier New"/>
                <a:cs typeface="Courier New"/>
              </a:rPr>
              <a:t>case </a:t>
            </a:r>
            <a:r>
              <a:rPr dirty="0" sz="1450" spc="-10">
                <a:latin typeface="Times New Roman"/>
                <a:cs typeface="Times New Roman"/>
              </a:rPr>
              <a:t>section determines when to stop  executing statements in response to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matching </a:t>
            </a:r>
            <a:r>
              <a:rPr dirty="0" sz="1450" spc="-10">
                <a:latin typeface="Courier New"/>
                <a:cs typeface="Courier New"/>
              </a:rPr>
              <a:t>case</a:t>
            </a:r>
            <a:r>
              <a:rPr dirty="0" sz="1450" spc="-10">
                <a:latin typeface="Times New Roman"/>
                <a:cs typeface="Times New Roman"/>
              </a:rPr>
              <a:t>. Suppose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case </a:t>
            </a:r>
            <a:r>
              <a:rPr dirty="0" sz="1450" spc="-10">
                <a:latin typeface="Times New Roman"/>
                <a:cs typeface="Times New Roman"/>
              </a:rPr>
              <a:t>section has no  </a:t>
            </a:r>
            <a:r>
              <a:rPr dirty="0" sz="1450" spc="-15">
                <a:latin typeface="Courier New"/>
                <a:cs typeface="Courier New"/>
              </a:rPr>
              <a:t>break </a:t>
            </a:r>
            <a:r>
              <a:rPr dirty="0" sz="1450" spc="-10">
                <a:latin typeface="Times New Roman"/>
                <a:cs typeface="Times New Roman"/>
              </a:rPr>
              <a:t>statement. After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match is made, the statements for that match and all the  statements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further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down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switch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executed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until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break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end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switch  is found.</a:t>
            </a:r>
            <a:endParaRPr sz="1450">
              <a:latin typeface="Times New Roman"/>
              <a:cs typeface="Times New Roman"/>
            </a:endParaRPr>
          </a:p>
          <a:p>
            <a:pPr marL="12700" marR="146050">
              <a:lnSpc>
                <a:spcPct val="97300"/>
              </a:lnSpc>
              <a:spcBef>
                <a:spcPts val="685"/>
              </a:spcBef>
            </a:pPr>
            <a:r>
              <a:rPr dirty="0" sz="1450" spc="-10">
                <a:latin typeface="Times New Roman"/>
                <a:cs typeface="Times New Roman"/>
              </a:rPr>
              <a:t>In some situations, this might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exactly what you want to </a:t>
            </a:r>
            <a:r>
              <a:rPr dirty="0" sz="1450" spc="-5">
                <a:latin typeface="Times New Roman"/>
                <a:cs typeface="Times New Roman"/>
              </a:rPr>
              <a:t>do. </a:t>
            </a:r>
            <a:r>
              <a:rPr dirty="0" sz="1450" spc="-10">
                <a:latin typeface="Times New Roman"/>
                <a:cs typeface="Times New Roman"/>
              </a:rPr>
              <a:t>Otherwise, you should  include </a:t>
            </a:r>
            <a:r>
              <a:rPr dirty="0" sz="1450" spc="-15">
                <a:latin typeface="Courier New"/>
                <a:cs typeface="Courier New"/>
              </a:rPr>
              <a:t>break </a:t>
            </a:r>
            <a:r>
              <a:rPr dirty="0" sz="1450" spc="-10">
                <a:latin typeface="Times New Roman"/>
                <a:cs typeface="Times New Roman"/>
              </a:rPr>
              <a:t>statements to ensure that only the right code is executed. The </a:t>
            </a:r>
            <a:r>
              <a:rPr dirty="0" sz="1450" spc="-15">
                <a:latin typeface="Courier New"/>
                <a:cs typeface="Courier New"/>
              </a:rPr>
              <a:t>break  </a:t>
            </a:r>
            <a:r>
              <a:rPr dirty="0" sz="1450" spc="-10">
                <a:latin typeface="Times New Roman"/>
                <a:cs typeface="Times New Roman"/>
              </a:rPr>
              <a:t>statement, which you use again later in the section “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Breaking Out </a:t>
            </a:r>
            <a:r>
              <a:rPr dirty="0" u="sng" sz="1450" spc="-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of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Loops</a:t>
            </a:r>
            <a:r>
              <a:rPr dirty="0" sz="1450" spc="-10">
                <a:latin typeface="Times New Roman"/>
                <a:cs typeface="Times New Roman"/>
              </a:rPr>
              <a:t>,” stops  execution at the current point. Then it jumps to the statement after the closing brace that  ends the </a:t>
            </a:r>
            <a:r>
              <a:rPr dirty="0" sz="1450" spc="-15">
                <a:latin typeface="Courier New"/>
                <a:cs typeface="Courier New"/>
              </a:rPr>
              <a:t>switch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statement.</a:t>
            </a:r>
            <a:endParaRPr sz="1450">
              <a:latin typeface="Times New Roman"/>
              <a:cs typeface="Times New Roman"/>
            </a:endParaRPr>
          </a:p>
          <a:p>
            <a:pPr marL="12700" marR="123825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One handy use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falling through without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break</a:t>
            </a:r>
            <a:r>
              <a:rPr dirty="0" sz="1450" spc="-35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occurs when multiple values need to  execute the same statements. </a:t>
            </a:r>
            <a:r>
              <a:rPr dirty="0" sz="1450" spc="-60">
                <a:latin typeface="Times New Roman"/>
                <a:cs typeface="Times New Roman"/>
              </a:rPr>
              <a:t>To </a:t>
            </a:r>
            <a:r>
              <a:rPr dirty="0" sz="1450" spc="-10">
                <a:latin typeface="Times New Roman"/>
                <a:cs typeface="Times New Roman"/>
              </a:rPr>
              <a:t>accomplish this task, you can use multiple </a:t>
            </a:r>
            <a:r>
              <a:rPr dirty="0" sz="1450" spc="-10">
                <a:latin typeface="Courier New"/>
                <a:cs typeface="Courier New"/>
              </a:rPr>
              <a:t>case </a:t>
            </a:r>
            <a:r>
              <a:rPr dirty="0" sz="1450" spc="-10">
                <a:latin typeface="Times New Roman"/>
                <a:cs typeface="Times New Roman"/>
              </a:rPr>
              <a:t>lines  with no result; the </a:t>
            </a:r>
            <a:r>
              <a:rPr dirty="0" sz="1450" spc="-15">
                <a:latin typeface="Courier New"/>
                <a:cs typeface="Courier New"/>
              </a:rPr>
              <a:t>switch</a:t>
            </a:r>
            <a:r>
              <a:rPr dirty="0" sz="1450" spc="-45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executes the first statement it finds.</a:t>
            </a:r>
            <a:endParaRPr sz="1450">
              <a:latin typeface="Times New Roman"/>
              <a:cs typeface="Times New Roman"/>
            </a:endParaRPr>
          </a:p>
          <a:p>
            <a:pPr marL="12700" marR="92710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For example, in the following </a:t>
            </a:r>
            <a:r>
              <a:rPr dirty="0" sz="1450" spc="-15">
                <a:latin typeface="Courier New"/>
                <a:cs typeface="Courier New"/>
              </a:rPr>
              <a:t>switch </a:t>
            </a:r>
            <a:r>
              <a:rPr dirty="0" sz="1450" spc="-10">
                <a:latin typeface="Times New Roman"/>
                <a:cs typeface="Times New Roman"/>
              </a:rPr>
              <a:t>statement, the string “x is an even number” is  printed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x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has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</a:t>
            </a:r>
            <a:r>
              <a:rPr dirty="0" sz="1450" spc="-5">
                <a:latin typeface="Times New Roman"/>
                <a:cs typeface="Times New Roman"/>
              </a:rPr>
              <a:t> 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2,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4,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6, or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8.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All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other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values</a:t>
            </a:r>
            <a:r>
              <a:rPr dirty="0" sz="1450" spc="-5">
                <a:latin typeface="Times New Roman"/>
                <a:cs typeface="Times New Roman"/>
              </a:rPr>
              <a:t> 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x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cause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string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“x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odd  number” to </a:t>
            </a:r>
            <a:r>
              <a:rPr dirty="0" sz="1450" spc="-5">
                <a:latin typeface="Times New Roman"/>
                <a:cs typeface="Times New Roman"/>
              </a:rPr>
              <a:t>be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printed.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Times New Roman"/>
              <a:cs typeface="Times New Roman"/>
            </a:endParaRPr>
          </a:p>
          <a:p>
            <a:pPr marL="259079" marR="5346700">
              <a:lnSpc>
                <a:spcPts val="122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x = 5;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switch </a:t>
            </a:r>
            <a:r>
              <a:rPr dirty="0" sz="1050" spc="10">
                <a:latin typeface="Courier New"/>
                <a:cs typeface="Courier New"/>
              </a:rPr>
              <a:t>(x)</a:t>
            </a:r>
            <a:r>
              <a:rPr dirty="0" sz="1050" spc="-4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 spc="-7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2: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 spc="-7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4: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 spc="-7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6: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 spc="-7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8:</a:t>
            </a:r>
            <a:endParaRPr sz="1050">
              <a:latin typeface="Courier New"/>
              <a:cs typeface="Courier New"/>
            </a:endParaRPr>
          </a:p>
          <a:p>
            <a:pPr marL="917575" marR="2219960">
              <a:lnSpc>
                <a:spcPts val="1220"/>
              </a:lnSpc>
              <a:spcBef>
                <a:spcPts val="55"/>
              </a:spcBef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“x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is an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even number”</a:t>
            </a:r>
            <a:r>
              <a:rPr dirty="0" sz="1050" spc="10">
                <a:latin typeface="Courier New"/>
                <a:cs typeface="Courier New"/>
              </a:rPr>
              <a:t>);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break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default</a:t>
            </a:r>
            <a:r>
              <a:rPr dirty="0" sz="1050" spc="10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91757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“x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is an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odd</a:t>
            </a:r>
            <a:r>
              <a:rPr dirty="0" sz="1050" spc="20">
                <a:solidFill>
                  <a:srgbClr val="99330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number”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5080">
              <a:lnSpc>
                <a:spcPct val="100699"/>
              </a:lnSpc>
              <a:spcBef>
                <a:spcPts val="705"/>
              </a:spcBef>
            </a:pPr>
            <a:r>
              <a:rPr dirty="0" sz="1450" spc="-10">
                <a:latin typeface="Times New Roman"/>
                <a:cs typeface="Times New Roman"/>
              </a:rPr>
              <a:t>The next project for </a:t>
            </a:r>
            <a:r>
              <a:rPr dirty="0" sz="1450" spc="-25">
                <a:latin typeface="Times New Roman"/>
                <a:cs typeface="Times New Roman"/>
              </a:rPr>
              <a:t>today, </a:t>
            </a:r>
            <a:r>
              <a:rPr dirty="0" sz="1450" spc="-10">
                <a:latin typeface="Times New Roman"/>
                <a:cs typeface="Times New Roman"/>
              </a:rPr>
              <a:t>the DayCounter application in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Listing 4.2</a:t>
            </a:r>
            <a:r>
              <a:rPr dirty="0" sz="1450" spc="-10">
                <a:latin typeface="Times New Roman"/>
                <a:cs typeface="Times New Roman"/>
              </a:rPr>
              <a:t>, takes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month and </a:t>
            </a:r>
            <a:r>
              <a:rPr dirty="0" sz="1450" spc="-5">
                <a:latin typeface="Times New Roman"/>
                <a:cs typeface="Times New Roman"/>
              </a:rPr>
              <a:t>a  </a:t>
            </a:r>
            <a:r>
              <a:rPr dirty="0" sz="1450" spc="-10">
                <a:latin typeface="Times New Roman"/>
                <a:cs typeface="Times New Roman"/>
              </a:rPr>
              <a:t>year as </a:t>
            </a:r>
            <a:r>
              <a:rPr dirty="0" sz="1450" spc="-15">
                <a:latin typeface="Times New Roman"/>
                <a:cs typeface="Times New Roman"/>
              </a:rPr>
              <a:t>arguments </a:t>
            </a:r>
            <a:r>
              <a:rPr dirty="0" sz="1450" spc="-10">
                <a:latin typeface="Times New Roman"/>
                <a:cs typeface="Times New Roman"/>
              </a:rPr>
              <a:t>and displays the number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days in that month. A </a:t>
            </a:r>
            <a:r>
              <a:rPr dirty="0" sz="1450" spc="-15">
                <a:latin typeface="Courier New"/>
                <a:cs typeface="Courier New"/>
              </a:rPr>
              <a:t>switch </a:t>
            </a:r>
            <a:r>
              <a:rPr dirty="0" sz="1450" spc="-10">
                <a:latin typeface="Times New Roman"/>
                <a:cs typeface="Times New Roman"/>
              </a:rPr>
              <a:t>statement,  </a:t>
            </a:r>
            <a:r>
              <a:rPr dirty="0" sz="1450" spc="-10">
                <a:latin typeface="Courier New"/>
                <a:cs typeface="Courier New"/>
              </a:rPr>
              <a:t>if </a:t>
            </a:r>
            <a:r>
              <a:rPr dirty="0" sz="1450" spc="-10">
                <a:latin typeface="Times New Roman"/>
                <a:cs typeface="Times New Roman"/>
              </a:rPr>
              <a:t>statements, and </a:t>
            </a:r>
            <a:r>
              <a:rPr dirty="0" sz="1450" spc="-10">
                <a:latin typeface="Courier New"/>
                <a:cs typeface="Courier New"/>
              </a:rPr>
              <a:t>else </a:t>
            </a:r>
            <a:r>
              <a:rPr dirty="0" sz="1450" spc="-10">
                <a:latin typeface="Times New Roman"/>
                <a:cs typeface="Times New Roman"/>
              </a:rPr>
              <a:t>statements are used. Create this application in NetBeans as an  empty Java file in the </a:t>
            </a:r>
            <a:r>
              <a:rPr dirty="0" sz="1450" spc="-15">
                <a:latin typeface="Courier New"/>
                <a:cs typeface="Courier New"/>
              </a:rPr>
              <a:t>com.java21days</a:t>
            </a:r>
            <a:r>
              <a:rPr dirty="0" sz="1450" spc="-49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package.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37" y="1028955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37" y="1056394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37" y="1024382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34" y="1024382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698" y="103352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694" y="103352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37" y="7934392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37" y="7961831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37" y="7929819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34" y="7929819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3698" y="7938965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3694" y="7938965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500" y="417184"/>
            <a:ext cx="3937000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5">
                <a:solidFill>
                  <a:srgbClr val="666666"/>
                </a:solidFill>
                <a:latin typeface="Times New Roman"/>
                <a:cs typeface="Times New Roman"/>
              </a:rPr>
              <a:t>LISTING </a:t>
            </a:r>
            <a:r>
              <a:rPr dirty="0" sz="1450" spc="-5">
                <a:solidFill>
                  <a:srgbClr val="666666"/>
                </a:solidFill>
                <a:latin typeface="Times New Roman"/>
                <a:cs typeface="Times New Roman"/>
              </a:rPr>
              <a:t>4.2 </a:t>
            </a:r>
            <a:r>
              <a:rPr dirty="0" sz="1450" spc="-10">
                <a:latin typeface="Times New Roman"/>
                <a:cs typeface="Times New Roman"/>
              </a:rPr>
              <a:t>The Full </a:t>
            </a:r>
            <a:r>
              <a:rPr dirty="0" sz="1450" spc="-35">
                <a:latin typeface="Times New Roman"/>
                <a:cs typeface="Times New Roman"/>
              </a:rPr>
              <a:t>Text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7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DayCounter.java</a:t>
            </a:r>
            <a:endParaRPr sz="145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73584" y="1112300"/>
            <a:ext cx="2164715" cy="5010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24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1: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package</a:t>
            </a:r>
            <a:r>
              <a:rPr dirty="0" sz="1050" spc="-1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com.java21days;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2: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3: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class </a:t>
            </a:r>
            <a:r>
              <a:rPr dirty="0" sz="1050" spc="10">
                <a:latin typeface="Courier New"/>
                <a:cs typeface="Courier New"/>
              </a:rPr>
              <a:t>DayCounter</a:t>
            </a:r>
            <a:r>
              <a:rPr dirty="0" sz="105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9477" y="1578760"/>
            <a:ext cx="3728085" cy="50101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341630" marR="5080" indent="-329565">
              <a:lnSpc>
                <a:spcPts val="1220"/>
              </a:lnSpc>
              <a:spcBef>
                <a:spcPts val="204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public static void </a:t>
            </a:r>
            <a:r>
              <a:rPr dirty="0" sz="1050" spc="10">
                <a:latin typeface="Courier New"/>
                <a:cs typeface="Courier New"/>
              </a:rPr>
              <a:t>main(String[] arguments)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yearIn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20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2016;</a:t>
            </a:r>
            <a:endParaRPr sz="1050">
              <a:latin typeface="Courier New"/>
              <a:cs typeface="Courier New"/>
            </a:endParaRPr>
          </a:p>
          <a:p>
            <a:pPr marL="341630">
              <a:lnSpc>
                <a:spcPts val="119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monthIn </a:t>
            </a:r>
            <a:r>
              <a:rPr dirty="0" sz="1050" spc="15">
                <a:latin typeface="Courier New"/>
                <a:cs typeface="Courier New"/>
              </a:rPr>
              <a:t>= 1;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78563" y="2667164"/>
            <a:ext cx="4221480" cy="3460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240"/>
              </a:lnSpc>
              <a:spcBef>
                <a:spcPts val="130"/>
              </a:spcBef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.println(monthIn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“/”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0">
                <a:latin typeface="Courier New"/>
                <a:cs typeface="Courier New"/>
              </a:rPr>
              <a:t>yearIn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”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has</a:t>
            </a:r>
            <a:r>
              <a:rPr dirty="0" sz="1050" spc="65">
                <a:solidFill>
                  <a:srgbClr val="993300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“</a:t>
            </a:r>
            <a:endParaRPr sz="1050">
              <a:latin typeface="Courier New"/>
              <a:cs typeface="Courier New"/>
            </a:endParaRPr>
          </a:p>
          <a:p>
            <a:pPr marL="341630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0">
                <a:latin typeface="Courier New"/>
                <a:cs typeface="Courier New"/>
              </a:rPr>
              <a:t>countDays(monthIn, yearIn)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”</a:t>
            </a:r>
            <a:r>
              <a:rPr dirty="0" sz="1050" spc="30">
                <a:solidFill>
                  <a:srgbClr val="993300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days.”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49483" y="2978138"/>
            <a:ext cx="10795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49483" y="3289112"/>
            <a:ext cx="4468495" cy="438848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341630" marR="909955" indent="-329565">
              <a:lnSpc>
                <a:spcPts val="1220"/>
              </a:lnSpc>
              <a:spcBef>
                <a:spcPts val="204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static int </a:t>
            </a:r>
            <a:r>
              <a:rPr dirty="0" sz="1050" spc="10">
                <a:latin typeface="Courier New"/>
                <a:cs typeface="Courier New"/>
              </a:rPr>
              <a:t>countDays(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month,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year)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count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-1;</a:t>
            </a:r>
            <a:endParaRPr sz="1050">
              <a:latin typeface="Courier New"/>
              <a:cs typeface="Courier New"/>
            </a:endParaRPr>
          </a:p>
          <a:p>
            <a:pPr marL="670560" marR="2802255" indent="-329565">
              <a:lnSpc>
                <a:spcPts val="1220"/>
              </a:lnSpc>
              <a:spcBef>
                <a:spcPts val="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switch </a:t>
            </a:r>
            <a:r>
              <a:rPr dirty="0" sz="1050" spc="10">
                <a:latin typeface="Courier New"/>
                <a:cs typeface="Courier New"/>
              </a:rPr>
              <a:t>(month)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1:</a:t>
            </a:r>
            <a:endParaRPr sz="1050">
              <a:latin typeface="Courier New"/>
              <a:cs typeface="Courier New"/>
            </a:endParaRPr>
          </a:p>
          <a:p>
            <a:pPr marL="670560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 spc="-7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3:</a:t>
            </a:r>
            <a:endParaRPr sz="1050">
              <a:latin typeface="Courier New"/>
              <a:cs typeface="Courier New"/>
            </a:endParaRPr>
          </a:p>
          <a:p>
            <a:pPr marL="670560">
              <a:lnSpc>
                <a:spcPts val="122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 spc="-7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5:</a:t>
            </a:r>
            <a:endParaRPr sz="1050">
              <a:latin typeface="Courier New"/>
              <a:cs typeface="Courier New"/>
            </a:endParaRPr>
          </a:p>
          <a:p>
            <a:pPr marL="670560">
              <a:lnSpc>
                <a:spcPts val="122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 spc="-7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7:</a:t>
            </a:r>
            <a:endParaRPr sz="1050">
              <a:latin typeface="Courier New"/>
              <a:cs typeface="Courier New"/>
            </a:endParaRPr>
          </a:p>
          <a:p>
            <a:pPr marL="670560">
              <a:lnSpc>
                <a:spcPts val="122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 spc="-7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8:</a:t>
            </a:r>
            <a:endParaRPr sz="1050">
              <a:latin typeface="Courier New"/>
              <a:cs typeface="Courier New"/>
            </a:endParaRPr>
          </a:p>
          <a:p>
            <a:pPr marL="670560">
              <a:lnSpc>
                <a:spcPts val="122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 spc="-6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10:</a:t>
            </a:r>
            <a:endParaRPr sz="1050">
              <a:latin typeface="Courier New"/>
              <a:cs typeface="Courier New"/>
            </a:endParaRPr>
          </a:p>
          <a:p>
            <a:pPr marL="670560">
              <a:lnSpc>
                <a:spcPts val="122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 spc="-6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12:</a:t>
            </a:r>
            <a:endParaRPr sz="1050">
              <a:latin typeface="Courier New"/>
              <a:cs typeface="Courier New"/>
            </a:endParaRPr>
          </a:p>
          <a:p>
            <a:pPr marL="999490" marR="2555240">
              <a:lnSpc>
                <a:spcPts val="1220"/>
              </a:lnSpc>
              <a:spcBef>
                <a:spcPts val="60"/>
              </a:spcBef>
            </a:pPr>
            <a:r>
              <a:rPr dirty="0" sz="1050" spc="10">
                <a:latin typeface="Courier New"/>
                <a:cs typeface="Courier New"/>
              </a:rPr>
              <a:t>count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-4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31;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break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670560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 spc="-7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4:</a:t>
            </a:r>
            <a:endParaRPr sz="1050">
              <a:latin typeface="Courier New"/>
              <a:cs typeface="Courier New"/>
            </a:endParaRPr>
          </a:p>
          <a:p>
            <a:pPr marL="670560">
              <a:lnSpc>
                <a:spcPts val="122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 spc="-7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6:</a:t>
            </a:r>
            <a:endParaRPr sz="1050">
              <a:latin typeface="Courier New"/>
              <a:cs typeface="Courier New"/>
            </a:endParaRPr>
          </a:p>
          <a:p>
            <a:pPr marL="670560">
              <a:lnSpc>
                <a:spcPts val="122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</a:t>
            </a:r>
            <a:r>
              <a:rPr dirty="0" sz="1050" spc="-7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9:</a:t>
            </a:r>
            <a:endParaRPr sz="1050">
              <a:latin typeface="Courier New"/>
              <a:cs typeface="Courier New"/>
            </a:endParaRPr>
          </a:p>
          <a:p>
            <a:pPr marL="670560">
              <a:lnSpc>
                <a:spcPts val="122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 </a:t>
            </a:r>
            <a:r>
              <a:rPr dirty="0" sz="1050" spc="10">
                <a:latin typeface="Courier New"/>
                <a:cs typeface="Courier New"/>
              </a:rPr>
              <a:t>11:</a:t>
            </a:r>
            <a:endParaRPr sz="1050">
              <a:latin typeface="Courier New"/>
              <a:cs typeface="Courier New"/>
            </a:endParaRPr>
          </a:p>
          <a:p>
            <a:pPr marL="999490" marR="2555240">
              <a:lnSpc>
                <a:spcPts val="1220"/>
              </a:lnSpc>
              <a:spcBef>
                <a:spcPts val="55"/>
              </a:spcBef>
            </a:pPr>
            <a:r>
              <a:rPr dirty="0" sz="1050" spc="10">
                <a:latin typeface="Courier New"/>
                <a:cs typeface="Courier New"/>
              </a:rPr>
              <a:t>count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-4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30;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break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670560">
              <a:lnSpc>
                <a:spcPts val="117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case </a:t>
            </a:r>
            <a:r>
              <a:rPr dirty="0" sz="1050" spc="15">
                <a:latin typeface="Courier New"/>
                <a:cs typeface="Courier New"/>
              </a:rPr>
              <a:t>2:</a:t>
            </a:r>
            <a:endParaRPr sz="1050">
              <a:latin typeface="Courier New"/>
              <a:cs typeface="Courier New"/>
            </a:endParaRPr>
          </a:p>
          <a:p>
            <a:pPr marL="999490">
              <a:lnSpc>
                <a:spcPts val="1225"/>
              </a:lnSpc>
            </a:pP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0">
                <a:latin typeface="Courier New"/>
                <a:cs typeface="Courier New"/>
              </a:rPr>
              <a:t>(year </a:t>
            </a:r>
            <a:r>
              <a:rPr dirty="0" sz="1050" spc="15">
                <a:latin typeface="Courier New"/>
                <a:cs typeface="Courier New"/>
              </a:rPr>
              <a:t>% 4 ==</a:t>
            </a:r>
            <a:r>
              <a:rPr dirty="0" sz="1050" spc="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0)</a:t>
            </a:r>
            <a:endParaRPr sz="1050">
              <a:latin typeface="Courier New"/>
              <a:cs typeface="Courier New"/>
            </a:endParaRPr>
          </a:p>
          <a:p>
            <a:pPr marL="999490" marR="2226310" indent="328930">
              <a:lnSpc>
                <a:spcPts val="1220"/>
              </a:lnSpc>
              <a:spcBef>
                <a:spcPts val="55"/>
              </a:spcBef>
            </a:pPr>
            <a:r>
              <a:rPr dirty="0" sz="1050" spc="10">
                <a:latin typeface="Courier New"/>
                <a:cs typeface="Courier New"/>
              </a:rPr>
              <a:t>count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-4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29;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else</a:t>
            </a:r>
            <a:endParaRPr sz="1050">
              <a:latin typeface="Courier New"/>
              <a:cs typeface="Courier New"/>
            </a:endParaRPr>
          </a:p>
          <a:p>
            <a:pPr marL="1328420">
              <a:lnSpc>
                <a:spcPts val="1175"/>
              </a:lnSpc>
            </a:pPr>
            <a:r>
              <a:rPr dirty="0" sz="1050" spc="10">
                <a:latin typeface="Courier New"/>
                <a:cs typeface="Courier New"/>
              </a:rPr>
              <a:t>count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28;</a:t>
            </a:r>
            <a:endParaRPr sz="1050">
              <a:latin typeface="Courier New"/>
              <a:cs typeface="Courier New"/>
            </a:endParaRPr>
          </a:p>
          <a:p>
            <a:pPr marL="999490">
              <a:lnSpc>
                <a:spcPts val="1225"/>
              </a:lnSpc>
            </a:pP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0">
                <a:latin typeface="Courier New"/>
                <a:cs typeface="Courier New"/>
              </a:rPr>
              <a:t>((year </a:t>
            </a:r>
            <a:r>
              <a:rPr dirty="0" sz="1050" spc="15">
                <a:latin typeface="Courier New"/>
                <a:cs typeface="Courier New"/>
              </a:rPr>
              <a:t>% </a:t>
            </a:r>
            <a:r>
              <a:rPr dirty="0" sz="1050" spc="10">
                <a:latin typeface="Courier New"/>
                <a:cs typeface="Courier New"/>
              </a:rPr>
              <a:t>100 </a:t>
            </a:r>
            <a:r>
              <a:rPr dirty="0" sz="1050" spc="15">
                <a:latin typeface="Courier New"/>
                <a:cs typeface="Courier New"/>
              </a:rPr>
              <a:t>== 0) &amp; </a:t>
            </a:r>
            <a:r>
              <a:rPr dirty="0" sz="1050" spc="10">
                <a:latin typeface="Courier New"/>
                <a:cs typeface="Courier New"/>
              </a:rPr>
              <a:t>(year </a:t>
            </a:r>
            <a:r>
              <a:rPr dirty="0" sz="1050" spc="15">
                <a:latin typeface="Courier New"/>
                <a:cs typeface="Courier New"/>
              </a:rPr>
              <a:t>% </a:t>
            </a:r>
            <a:r>
              <a:rPr dirty="0" sz="1050" spc="10">
                <a:latin typeface="Courier New"/>
                <a:cs typeface="Courier New"/>
              </a:rPr>
              <a:t>400 </a:t>
            </a:r>
            <a:r>
              <a:rPr dirty="0" sz="1050" spc="15">
                <a:latin typeface="Courier New"/>
                <a:cs typeface="Courier New"/>
              </a:rPr>
              <a:t>!=</a:t>
            </a:r>
            <a:r>
              <a:rPr dirty="0" sz="1050" spc="2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0))</a:t>
            </a:r>
            <a:endParaRPr sz="1050">
              <a:latin typeface="Courier New"/>
              <a:cs typeface="Courier New"/>
            </a:endParaRPr>
          </a:p>
          <a:p>
            <a:pPr marL="1328420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count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28;</a:t>
            </a:r>
            <a:endParaRPr sz="1050">
              <a:latin typeface="Courier New"/>
              <a:cs typeface="Courier New"/>
            </a:endParaRPr>
          </a:p>
          <a:p>
            <a:pPr marL="341630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341630">
              <a:lnSpc>
                <a:spcPts val="122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return </a:t>
            </a:r>
            <a:r>
              <a:rPr dirty="0" sz="1050" spc="10">
                <a:latin typeface="Courier New"/>
                <a:cs typeface="Courier New"/>
              </a:rPr>
              <a:t>count;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91320" y="1578760"/>
            <a:ext cx="436880" cy="62541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R="74295">
              <a:lnSpc>
                <a:spcPts val="124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4: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5: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6: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7: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8:</a:t>
            </a:r>
            <a:endParaRPr sz="1050">
              <a:latin typeface="Courier New"/>
              <a:cs typeface="Courier New"/>
            </a:endParaRPr>
          </a:p>
          <a:p>
            <a:pPr algn="ctr" marR="7429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9: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10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11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12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13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14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15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16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17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18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19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20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21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22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23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24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25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26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27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28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29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30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31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32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33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34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35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36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37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38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39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40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41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algn="ctr" marR="156845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42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0">
                <a:latin typeface="Courier New"/>
                <a:cs typeface="Courier New"/>
              </a:rPr>
              <a:t>43:</a:t>
            </a:r>
            <a:r>
              <a:rPr dirty="0" sz="1050" spc="-6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4531" y="8026882"/>
            <a:ext cx="6645909" cy="66611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 indent="-635">
              <a:lnSpc>
                <a:spcPts val="1660"/>
              </a:lnSpc>
              <a:spcBef>
                <a:spcPts val="210"/>
              </a:spcBef>
            </a:pPr>
            <a:r>
              <a:rPr dirty="0" sz="1450" spc="-10">
                <a:latin typeface="Times New Roman"/>
                <a:cs typeface="Times New Roman"/>
              </a:rPr>
              <a:t>This application uses command-line </a:t>
            </a:r>
            <a:r>
              <a:rPr dirty="0" sz="1450" spc="-15">
                <a:latin typeface="Times New Roman"/>
                <a:cs typeface="Times New Roman"/>
              </a:rPr>
              <a:t>arguments </a:t>
            </a:r>
            <a:r>
              <a:rPr dirty="0" sz="1450" spc="-10">
                <a:latin typeface="Times New Roman"/>
                <a:cs typeface="Times New Roman"/>
              </a:rPr>
              <a:t>to specify the month and year to check.  The first </a:t>
            </a:r>
            <a:r>
              <a:rPr dirty="0" sz="1450" spc="-15">
                <a:latin typeface="Times New Roman"/>
                <a:cs typeface="Times New Roman"/>
              </a:rPr>
              <a:t>argument </a:t>
            </a:r>
            <a:r>
              <a:rPr dirty="0" sz="1450" spc="-10">
                <a:latin typeface="Times New Roman"/>
                <a:cs typeface="Times New Roman"/>
              </a:rPr>
              <a:t>is the month, which should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expressed as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number from 1 to </a:t>
            </a:r>
            <a:r>
              <a:rPr dirty="0" sz="1450" spc="-5">
                <a:latin typeface="Times New Roman"/>
                <a:cs typeface="Times New Roman"/>
              </a:rPr>
              <a:t>12. </a:t>
            </a:r>
            <a:r>
              <a:rPr dirty="0" sz="1450" spc="-10">
                <a:latin typeface="Times New Roman"/>
                <a:cs typeface="Times New Roman"/>
              </a:rPr>
              <a:t>The  second </a:t>
            </a:r>
            <a:r>
              <a:rPr dirty="0" sz="1450" spc="-15">
                <a:latin typeface="Times New Roman"/>
                <a:cs typeface="Times New Roman"/>
              </a:rPr>
              <a:t>argument </a:t>
            </a:r>
            <a:r>
              <a:rPr dirty="0" sz="1450" spc="-10">
                <a:latin typeface="Times New Roman"/>
                <a:cs typeface="Times New Roman"/>
              </a:rPr>
              <a:t>is the </a:t>
            </a:r>
            <a:r>
              <a:rPr dirty="0" sz="1450" spc="-20">
                <a:latin typeface="Times New Roman"/>
                <a:cs typeface="Times New Roman"/>
              </a:rPr>
              <a:t>year, </a:t>
            </a:r>
            <a:r>
              <a:rPr dirty="0" sz="1450" spc="-10">
                <a:latin typeface="Times New Roman"/>
                <a:cs typeface="Times New Roman"/>
              </a:rPr>
              <a:t>which should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expressed as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full four-digit</a:t>
            </a:r>
            <a:r>
              <a:rPr dirty="0" sz="1450" spc="9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year.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25841" y="8906239"/>
            <a:ext cx="4406023" cy="868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040211" y="9835604"/>
            <a:ext cx="5168265" cy="245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50" spc="-15" b="1">
                <a:solidFill>
                  <a:srgbClr val="666666"/>
                </a:solidFill>
                <a:latin typeface="Times New Roman"/>
                <a:cs typeface="Times New Roman"/>
              </a:rPr>
              <a:t>FIGURE </a:t>
            </a:r>
            <a:r>
              <a:rPr dirty="0" sz="1450" spc="-5" b="1">
                <a:solidFill>
                  <a:srgbClr val="666666"/>
                </a:solidFill>
                <a:latin typeface="Times New Roman"/>
                <a:cs typeface="Times New Roman"/>
              </a:rPr>
              <a:t>4.2 </a:t>
            </a:r>
            <a:r>
              <a:rPr dirty="0" sz="1450" spc="-10">
                <a:latin typeface="Times New Roman"/>
                <a:cs typeface="Times New Roman"/>
              </a:rPr>
              <a:t>Using </a:t>
            </a:r>
            <a:r>
              <a:rPr dirty="0" sz="1450" spc="-15">
                <a:latin typeface="Courier New"/>
                <a:cs typeface="Courier New"/>
              </a:rPr>
              <a:t>switch</a:t>
            </a:r>
            <a:r>
              <a:rPr dirty="0" sz="1450" spc="-15">
                <a:latin typeface="Times New Roman"/>
                <a:cs typeface="Times New Roman"/>
              </a:rPr>
              <a:t>-</a:t>
            </a:r>
            <a:r>
              <a:rPr dirty="0" sz="1450" spc="-15">
                <a:latin typeface="Courier New"/>
                <a:cs typeface="Courier New"/>
              </a:rPr>
              <a:t>case</a:t>
            </a:r>
            <a:r>
              <a:rPr dirty="0" sz="1450" spc="-4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 handle numerous conditionals.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10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196" y="3653936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196" y="3681375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196" y="3649363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196" y="3649363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656" y="365850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656" y="365850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196" y="4806366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196" y="4833805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196" y="4801793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196" y="4801793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3656" y="4810940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3656" y="4810940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77139" y="5945075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77139" y="6265204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44500" y="318313"/>
            <a:ext cx="6644640" cy="960945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650" spc="-5" b="1">
                <a:latin typeface="Times New Roman"/>
                <a:cs typeface="Times New Roman"/>
              </a:rPr>
              <a:t>Declaring </a:t>
            </a:r>
            <a:r>
              <a:rPr dirty="0" sz="1650" b="1">
                <a:latin typeface="Times New Roman"/>
                <a:cs typeface="Times New Roman"/>
              </a:rPr>
              <a:t>Array </a:t>
            </a:r>
            <a:r>
              <a:rPr dirty="0" sz="1650" spc="-20" b="1">
                <a:latin typeface="Times New Roman"/>
                <a:cs typeface="Times New Roman"/>
              </a:rPr>
              <a:t>Variables</a:t>
            </a:r>
            <a:endParaRPr sz="1650">
              <a:latin typeface="Times New Roman"/>
              <a:cs typeface="Times New Roman"/>
            </a:endParaRPr>
          </a:p>
          <a:p>
            <a:pPr marL="12700" marR="76200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The first step in array creation is to declare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variable that will hold the </a:t>
            </a:r>
            <a:r>
              <a:rPr dirty="0" sz="1450" spc="-25">
                <a:latin typeface="Times New Roman"/>
                <a:cs typeface="Times New Roman"/>
              </a:rPr>
              <a:t>array. </a:t>
            </a:r>
            <a:r>
              <a:rPr dirty="0" sz="1450" spc="-10">
                <a:latin typeface="Times New Roman"/>
                <a:cs typeface="Times New Roman"/>
              </a:rPr>
              <a:t>Array  variables indicate the object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data type that the array will hold and the </a:t>
            </a:r>
            <a:r>
              <a:rPr dirty="0" sz="1450" spc="-20">
                <a:latin typeface="Times New Roman"/>
                <a:cs typeface="Times New Roman"/>
              </a:rPr>
              <a:t>array’s </a:t>
            </a:r>
            <a:r>
              <a:rPr dirty="0" sz="1450" spc="-10">
                <a:latin typeface="Times New Roman"/>
                <a:cs typeface="Times New Roman"/>
              </a:rPr>
              <a:t>name. </a:t>
            </a:r>
            <a:r>
              <a:rPr dirty="0" sz="1450" spc="-60">
                <a:latin typeface="Times New Roman"/>
                <a:cs typeface="Times New Roman"/>
              </a:rPr>
              <a:t>To  </a:t>
            </a:r>
            <a:r>
              <a:rPr dirty="0" sz="1450" spc="-10">
                <a:latin typeface="Times New Roman"/>
                <a:cs typeface="Times New Roman"/>
              </a:rPr>
              <a:t>differentiate from regular variable declarations,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pair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empty brackets [] is added to the  object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data type,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to the variable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name.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450" spc="-10">
                <a:latin typeface="Times New Roman"/>
                <a:cs typeface="Times New Roman"/>
              </a:rPr>
              <a:t>The following statements are examples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array variable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declarations:</a:t>
            </a:r>
            <a:endParaRPr sz="1450">
              <a:latin typeface="Times New Roman"/>
              <a:cs typeface="Times New Roman"/>
            </a:endParaRPr>
          </a:p>
          <a:p>
            <a:pPr marL="259079" marR="4895850">
              <a:lnSpc>
                <a:spcPts val="1220"/>
              </a:lnSpc>
              <a:spcBef>
                <a:spcPts val="675"/>
              </a:spcBef>
            </a:pPr>
            <a:r>
              <a:rPr dirty="0" sz="1050" spc="10">
                <a:latin typeface="Courier New"/>
                <a:cs typeface="Courier New"/>
              </a:rPr>
              <a:t>String[] requests;  Point[] targets;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</a:t>
            </a:r>
            <a:r>
              <a:rPr dirty="0" sz="1050" spc="10">
                <a:latin typeface="Courier New"/>
                <a:cs typeface="Courier New"/>
              </a:rPr>
              <a:t>[]</a:t>
            </a:r>
            <a:r>
              <a:rPr dirty="0" sz="1050" spc="-2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donations;</a:t>
            </a:r>
            <a:endParaRPr sz="1050">
              <a:latin typeface="Courier New"/>
              <a:cs typeface="Courier New"/>
            </a:endParaRPr>
          </a:p>
          <a:p>
            <a:pPr marL="12700" marR="5080">
              <a:lnSpc>
                <a:spcPts val="1660"/>
              </a:lnSpc>
              <a:spcBef>
                <a:spcPts val="815"/>
              </a:spcBef>
            </a:pP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also can declare an array by putting the brackets after the variable name instead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 information type, as in the following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statements:</a:t>
            </a:r>
            <a:endParaRPr sz="1450">
              <a:latin typeface="Times New Roman"/>
              <a:cs typeface="Times New Roman"/>
            </a:endParaRPr>
          </a:p>
          <a:p>
            <a:pPr marL="259079" marR="4895850">
              <a:lnSpc>
                <a:spcPts val="1220"/>
              </a:lnSpc>
              <a:spcBef>
                <a:spcPts val="630"/>
              </a:spcBef>
            </a:pPr>
            <a:r>
              <a:rPr dirty="0" sz="1050" spc="10">
                <a:latin typeface="Courier New"/>
                <a:cs typeface="Courier New"/>
              </a:rPr>
              <a:t>String requests[];  Point targets[];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</a:t>
            </a:r>
            <a:r>
              <a:rPr dirty="0" sz="1050" spc="-25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donations[];</a:t>
            </a:r>
            <a:endParaRPr sz="10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131445">
              <a:lnSpc>
                <a:spcPct val="100000"/>
              </a:lnSpc>
            </a:pPr>
            <a:r>
              <a:rPr dirty="0" sz="1450" spc="-10" b="1">
                <a:solidFill>
                  <a:srgbClr val="57595B"/>
                </a:solidFill>
                <a:latin typeface="Times New Roman"/>
                <a:cs typeface="Times New Roman"/>
              </a:rPr>
              <a:t>Note</a:t>
            </a:r>
            <a:endParaRPr sz="1450">
              <a:latin typeface="Times New Roman"/>
              <a:cs typeface="Times New Roman"/>
            </a:endParaRPr>
          </a:p>
          <a:p>
            <a:pPr marL="259079" marR="403860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The choice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which style to use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matter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personal preference. The sample  programs in this book place the brackets after the information type rather than the  variable name, which is the more popular convention among Java</a:t>
            </a:r>
            <a:r>
              <a:rPr dirty="0" sz="1450" spc="9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programmers.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50" spc="-5" b="1">
                <a:latin typeface="Times New Roman"/>
                <a:cs typeface="Times New Roman"/>
              </a:rPr>
              <a:t>Creating </a:t>
            </a:r>
            <a:r>
              <a:rPr dirty="0" sz="1650" b="1">
                <a:latin typeface="Times New Roman"/>
                <a:cs typeface="Times New Roman"/>
              </a:rPr>
              <a:t>Array </a:t>
            </a:r>
            <a:r>
              <a:rPr dirty="0" sz="1650" spc="-5" b="1">
                <a:latin typeface="Times New Roman"/>
                <a:cs typeface="Times New Roman"/>
              </a:rPr>
              <a:t>Objects</a:t>
            </a:r>
            <a:endParaRPr sz="1650">
              <a:latin typeface="Times New Roman"/>
              <a:cs typeface="Times New Roman"/>
            </a:endParaRPr>
          </a:p>
          <a:p>
            <a:pPr marL="12700" marR="78105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After you declare the array variable, the next step is to create an array object and assign it  to that variable. </a:t>
            </a:r>
            <a:r>
              <a:rPr dirty="0" sz="1450" spc="-60">
                <a:latin typeface="Times New Roman"/>
                <a:cs typeface="Times New Roman"/>
              </a:rPr>
              <a:t>To </a:t>
            </a:r>
            <a:r>
              <a:rPr dirty="0" sz="1450" spc="-10">
                <a:latin typeface="Times New Roman"/>
                <a:cs typeface="Times New Roman"/>
              </a:rPr>
              <a:t>do</a:t>
            </a:r>
            <a:r>
              <a:rPr dirty="0" sz="1450" spc="6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this:</a:t>
            </a:r>
            <a:endParaRPr sz="14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590"/>
              </a:spcBef>
            </a:pPr>
            <a:r>
              <a:rPr dirty="0" sz="1450" spc="-10">
                <a:latin typeface="Times New Roman"/>
                <a:cs typeface="Times New Roman"/>
              </a:rPr>
              <a:t>Use the </a:t>
            </a:r>
            <a:r>
              <a:rPr dirty="0" sz="1450" spc="-10">
                <a:latin typeface="Courier New"/>
                <a:cs typeface="Courier New"/>
              </a:rPr>
              <a:t>new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operator.</a:t>
            </a:r>
            <a:endParaRPr sz="14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780"/>
              </a:spcBef>
            </a:pPr>
            <a:r>
              <a:rPr dirty="0" sz="1450" spc="-10">
                <a:latin typeface="Times New Roman"/>
                <a:cs typeface="Times New Roman"/>
              </a:rPr>
              <a:t>Initialize the contents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array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directly.</a:t>
            </a:r>
            <a:endParaRPr sz="1450">
              <a:latin typeface="Times New Roman"/>
              <a:cs typeface="Times New Roman"/>
            </a:endParaRPr>
          </a:p>
          <a:p>
            <a:pPr marL="12700" marR="88265">
              <a:lnSpc>
                <a:spcPct val="103499"/>
              </a:lnSpc>
              <a:spcBef>
                <a:spcPts val="580"/>
              </a:spcBef>
            </a:pPr>
            <a:r>
              <a:rPr dirty="0" sz="1450" spc="-10">
                <a:latin typeface="Times New Roman"/>
                <a:cs typeface="Times New Roman"/>
              </a:rPr>
              <a:t>Because arrays are objects in Java, you can use the </a:t>
            </a:r>
            <a:r>
              <a:rPr dirty="0" sz="1450" spc="-10">
                <a:latin typeface="Courier New"/>
                <a:cs typeface="Courier New"/>
              </a:rPr>
              <a:t>new</a:t>
            </a:r>
            <a:r>
              <a:rPr dirty="0" sz="1450" spc="-36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operator to create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new instance 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 </a:t>
            </a:r>
            <a:r>
              <a:rPr dirty="0" sz="1450" spc="-25">
                <a:latin typeface="Times New Roman"/>
                <a:cs typeface="Times New Roman"/>
              </a:rPr>
              <a:t>array, </a:t>
            </a:r>
            <a:r>
              <a:rPr dirty="0" sz="1450" spc="-10">
                <a:latin typeface="Times New Roman"/>
                <a:cs typeface="Times New Roman"/>
              </a:rPr>
              <a:t>as in the following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1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spcBef>
                <a:spcPts val="5"/>
              </a:spcBef>
            </a:pPr>
            <a:r>
              <a:rPr dirty="0" sz="1050" spc="10">
                <a:latin typeface="Courier New"/>
                <a:cs typeface="Courier New"/>
              </a:rPr>
              <a:t>String[] players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</a:t>
            </a:r>
            <a:r>
              <a:rPr dirty="0" sz="1050" spc="25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String[10];</a:t>
            </a:r>
            <a:endParaRPr sz="1050">
              <a:latin typeface="Courier New"/>
              <a:cs typeface="Courier New"/>
            </a:endParaRPr>
          </a:p>
          <a:p>
            <a:pPr marL="12700" marR="15875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This statement creates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new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strings with 10 slots that can contain </a:t>
            </a:r>
            <a:r>
              <a:rPr dirty="0" sz="1450" spc="-15">
                <a:latin typeface="Courier New"/>
                <a:cs typeface="Courier New"/>
              </a:rPr>
              <a:t>String  </a:t>
            </a:r>
            <a:r>
              <a:rPr dirty="0" sz="1450" spc="-10">
                <a:latin typeface="Times New Roman"/>
                <a:cs typeface="Times New Roman"/>
              </a:rPr>
              <a:t>objects. When you create an array object by using </a:t>
            </a:r>
            <a:r>
              <a:rPr dirty="0" sz="1450" spc="-10">
                <a:latin typeface="Courier New"/>
                <a:cs typeface="Courier New"/>
              </a:rPr>
              <a:t>new</a:t>
            </a:r>
            <a:r>
              <a:rPr dirty="0" sz="1450" spc="-10">
                <a:latin typeface="Times New Roman"/>
                <a:cs typeface="Times New Roman"/>
              </a:rPr>
              <a:t>, you must indicate how many slots  the array will hold. This statement does </a:t>
            </a:r>
            <a:r>
              <a:rPr dirty="0" sz="1450" spc="-5">
                <a:latin typeface="Times New Roman"/>
                <a:cs typeface="Times New Roman"/>
              </a:rPr>
              <a:t>not put </a:t>
            </a:r>
            <a:r>
              <a:rPr dirty="0" sz="1450" spc="-10">
                <a:latin typeface="Times New Roman"/>
                <a:cs typeface="Times New Roman"/>
              </a:rPr>
              <a:t>actual </a:t>
            </a:r>
            <a:r>
              <a:rPr dirty="0" sz="1450" spc="-15">
                <a:latin typeface="Courier New"/>
                <a:cs typeface="Courier New"/>
              </a:rPr>
              <a:t>String </a:t>
            </a:r>
            <a:r>
              <a:rPr dirty="0" sz="1450" spc="-10">
                <a:latin typeface="Times New Roman"/>
                <a:cs typeface="Times New Roman"/>
              </a:rPr>
              <a:t>objects in the slots; you  must do that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later.</a:t>
            </a:r>
            <a:endParaRPr sz="1450">
              <a:latin typeface="Times New Roman"/>
              <a:cs typeface="Times New Roman"/>
            </a:endParaRPr>
          </a:p>
          <a:p>
            <a:pPr marL="12700" marR="219075">
              <a:lnSpc>
                <a:spcPts val="1660"/>
              </a:lnSpc>
              <a:spcBef>
                <a:spcPts val="755"/>
              </a:spcBef>
            </a:pPr>
            <a:r>
              <a:rPr dirty="0" sz="1450" spc="-10">
                <a:latin typeface="Times New Roman"/>
                <a:cs typeface="Times New Roman"/>
              </a:rPr>
              <a:t>Array objects can contain primitive types, such as integers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Booleans, just as they can  contain objects:</a:t>
            </a: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spcBef>
                <a:spcPts val="56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[] temps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</a:t>
            </a:r>
            <a:r>
              <a:rPr dirty="0" sz="1050" spc="2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[99];</a:t>
            </a:r>
            <a:endParaRPr sz="1050">
              <a:latin typeface="Courier New"/>
              <a:cs typeface="Courier New"/>
            </a:endParaRPr>
          </a:p>
          <a:p>
            <a:pPr algn="just" marL="12700" marR="103505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When you create an array object using </a:t>
            </a:r>
            <a:r>
              <a:rPr dirty="0" sz="1450" spc="-10">
                <a:latin typeface="Courier New"/>
                <a:cs typeface="Courier New"/>
              </a:rPr>
              <a:t>new</a:t>
            </a:r>
            <a:r>
              <a:rPr dirty="0" sz="1450" spc="-10">
                <a:latin typeface="Times New Roman"/>
                <a:cs typeface="Times New Roman"/>
              </a:rPr>
              <a:t>, all its slots automatically are given an initial  value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(0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numeric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arrays,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false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Booleans,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‘\0’</a:t>
            </a:r>
            <a:r>
              <a:rPr dirty="0" sz="1450" spc="-10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for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character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arrays,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null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for  objects).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6858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5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18" y="452740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18" y="480179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18" y="448167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17" y="448167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678" y="457313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677" y="457313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18" y="1641756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18" y="1669195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18" y="1637183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17" y="1637183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30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3678" y="164632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3677" y="164632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491" y="462917"/>
            <a:ext cx="6639559" cy="968438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31445">
              <a:lnSpc>
                <a:spcPct val="100000"/>
              </a:lnSpc>
              <a:spcBef>
                <a:spcPts val="735"/>
              </a:spcBef>
            </a:pPr>
            <a:r>
              <a:rPr dirty="0" sz="1450" spc="-10" b="1">
                <a:solidFill>
                  <a:srgbClr val="57595B"/>
                </a:solidFill>
                <a:latin typeface="Times New Roman"/>
                <a:cs typeface="Times New Roman"/>
              </a:rPr>
              <a:t>Note</a:t>
            </a:r>
            <a:endParaRPr sz="1450">
              <a:latin typeface="Times New Roman"/>
              <a:cs typeface="Times New Roman"/>
            </a:endParaRPr>
          </a:p>
          <a:p>
            <a:pPr algn="just" marL="259079" marR="410209">
              <a:lnSpc>
                <a:spcPct val="103499"/>
              </a:lnSpc>
              <a:spcBef>
                <a:spcPts val="580"/>
              </a:spcBef>
            </a:pP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Java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keyword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null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refers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null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object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(and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can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used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for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any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object  reference). It is </a:t>
            </a:r>
            <a:r>
              <a:rPr dirty="0" sz="1450" spc="-5">
                <a:latin typeface="Times New Roman"/>
                <a:cs typeface="Times New Roman"/>
              </a:rPr>
              <a:t>not </a:t>
            </a:r>
            <a:r>
              <a:rPr dirty="0" sz="1450" spc="-10">
                <a:latin typeface="Times New Roman"/>
                <a:cs typeface="Times New Roman"/>
              </a:rPr>
              <a:t>equivalent to 0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the ‘\0’ character as the </a:t>
            </a:r>
            <a:r>
              <a:rPr dirty="0" sz="1450" spc="-10">
                <a:latin typeface="Courier New"/>
                <a:cs typeface="Courier New"/>
              </a:rPr>
              <a:t>NULL</a:t>
            </a:r>
            <a:r>
              <a:rPr dirty="0" sz="1450" spc="-47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constant is in  C.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140970">
              <a:lnSpc>
                <a:spcPct val="103499"/>
              </a:lnSpc>
            </a:pPr>
            <a:r>
              <a:rPr dirty="0" sz="1450" spc="-10">
                <a:latin typeface="Times New Roman"/>
                <a:cs typeface="Times New Roman"/>
              </a:rPr>
              <a:t>Because each object in an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objects has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null</a:t>
            </a:r>
            <a:r>
              <a:rPr dirty="0" sz="1450" spc="-4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reference when created, you must  assign an object to each array element before using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it.</a:t>
            </a:r>
            <a:endParaRPr sz="1450">
              <a:latin typeface="Times New Roman"/>
              <a:cs typeface="Times New Roman"/>
            </a:endParaRPr>
          </a:p>
          <a:p>
            <a:pPr marL="12700" marR="111125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The following example creates an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three </a:t>
            </a:r>
            <a:r>
              <a:rPr dirty="0" sz="1450" spc="-15">
                <a:latin typeface="Courier New"/>
                <a:cs typeface="Courier New"/>
              </a:rPr>
              <a:t>Integer</a:t>
            </a:r>
            <a:r>
              <a:rPr dirty="0" sz="1450" spc="-3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objects and then assigns each  element an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object: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Times New Roman"/>
              <a:cs typeface="Times New Roman"/>
            </a:endParaRPr>
          </a:p>
          <a:p>
            <a:pPr marL="259079" marR="3574415">
              <a:lnSpc>
                <a:spcPts val="1220"/>
              </a:lnSpc>
            </a:pPr>
            <a:r>
              <a:rPr dirty="0" sz="1050" spc="10">
                <a:latin typeface="Courier New"/>
                <a:cs typeface="Courier New"/>
              </a:rPr>
              <a:t>Integer[] series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 </a:t>
            </a:r>
            <a:r>
              <a:rPr dirty="0" sz="1050" spc="10">
                <a:latin typeface="Courier New"/>
                <a:cs typeface="Courier New"/>
              </a:rPr>
              <a:t>Integer[3];  series[0]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 </a:t>
            </a:r>
            <a:r>
              <a:rPr dirty="0" sz="1050" spc="10">
                <a:latin typeface="Courier New"/>
                <a:cs typeface="Courier New"/>
              </a:rPr>
              <a:t>Integer(10);  series[1]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 </a:t>
            </a:r>
            <a:r>
              <a:rPr dirty="0" sz="1050" spc="10">
                <a:latin typeface="Courier New"/>
                <a:cs typeface="Courier New"/>
              </a:rPr>
              <a:t>Integer(3);  series[2]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 </a:t>
            </a:r>
            <a:r>
              <a:rPr dirty="0" sz="1050" spc="10">
                <a:latin typeface="Courier New"/>
                <a:cs typeface="Courier New"/>
              </a:rPr>
              <a:t>Integer(5);</a:t>
            </a:r>
            <a:endParaRPr sz="1050">
              <a:latin typeface="Courier New"/>
              <a:cs typeface="Courier New"/>
            </a:endParaRPr>
          </a:p>
          <a:p>
            <a:pPr marL="12700" marR="187325">
              <a:lnSpc>
                <a:spcPts val="1660"/>
              </a:lnSpc>
              <a:spcBef>
                <a:spcPts val="819"/>
              </a:spcBef>
            </a:pP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can create and initialize an array at the same time by enclosing the </a:t>
            </a:r>
            <a:r>
              <a:rPr dirty="0" sz="1450" spc="-20">
                <a:latin typeface="Times New Roman"/>
                <a:cs typeface="Times New Roman"/>
              </a:rPr>
              <a:t>array’s </a:t>
            </a:r>
            <a:r>
              <a:rPr dirty="0" sz="1450" spc="-10">
                <a:latin typeface="Times New Roman"/>
                <a:cs typeface="Times New Roman"/>
              </a:rPr>
              <a:t>elements  inside braces, separated by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commas: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</a:pPr>
            <a:r>
              <a:rPr dirty="0" sz="1050" spc="10">
                <a:latin typeface="Courier New"/>
                <a:cs typeface="Courier New"/>
              </a:rPr>
              <a:t>Point[] markup </a:t>
            </a:r>
            <a:r>
              <a:rPr dirty="0" sz="1050" spc="15">
                <a:latin typeface="Courier New"/>
                <a:cs typeface="Courier New"/>
              </a:rPr>
              <a:t>= {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 </a:t>
            </a:r>
            <a:r>
              <a:rPr dirty="0" sz="1050" spc="10">
                <a:latin typeface="Courier New"/>
                <a:cs typeface="Courier New"/>
              </a:rPr>
              <a:t>Point(1,5),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 </a:t>
            </a:r>
            <a:r>
              <a:rPr dirty="0" sz="1050" spc="10">
                <a:latin typeface="Courier New"/>
                <a:cs typeface="Courier New"/>
              </a:rPr>
              <a:t>Point(3,3),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 </a:t>
            </a:r>
            <a:r>
              <a:rPr dirty="0" sz="1050" spc="10">
                <a:latin typeface="Courier New"/>
                <a:cs typeface="Courier New"/>
              </a:rPr>
              <a:t>Point(2,3)</a:t>
            </a:r>
            <a:r>
              <a:rPr dirty="0" sz="1050" spc="9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};</a:t>
            </a:r>
            <a:endParaRPr sz="1050">
              <a:latin typeface="Courier New"/>
              <a:cs typeface="Courier New"/>
            </a:endParaRPr>
          </a:p>
          <a:p>
            <a:pPr marL="12700" marR="26034">
              <a:lnSpc>
                <a:spcPts val="1660"/>
              </a:lnSpc>
              <a:spcBef>
                <a:spcPts val="840"/>
              </a:spcBef>
            </a:pPr>
            <a:r>
              <a:rPr dirty="0" sz="1450" spc="-10">
                <a:latin typeface="Times New Roman"/>
                <a:cs typeface="Times New Roman"/>
              </a:rPr>
              <a:t>Each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elements inside the braces must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the same type as the variable that holds the  </a:t>
            </a:r>
            <a:r>
              <a:rPr dirty="0" sz="1450" spc="-25">
                <a:latin typeface="Times New Roman"/>
                <a:cs typeface="Times New Roman"/>
              </a:rPr>
              <a:t>array. </a:t>
            </a:r>
            <a:r>
              <a:rPr dirty="0" sz="1450" spc="-10">
                <a:latin typeface="Times New Roman"/>
                <a:cs typeface="Times New Roman"/>
              </a:rPr>
              <a:t>When you create an array with initial values in this </a:t>
            </a:r>
            <a:r>
              <a:rPr dirty="0" sz="1450" spc="-20">
                <a:latin typeface="Times New Roman"/>
                <a:cs typeface="Times New Roman"/>
              </a:rPr>
              <a:t>manner, </a:t>
            </a:r>
            <a:r>
              <a:rPr dirty="0" sz="1450" spc="-10">
                <a:latin typeface="Times New Roman"/>
                <a:cs typeface="Times New Roman"/>
              </a:rPr>
              <a:t>the array is the same  size as the number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elements you include within the braces. The preceding example  creates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array</a:t>
            </a:r>
            <a:r>
              <a:rPr dirty="0" sz="1450" spc="-5">
                <a:latin typeface="Times New Roman"/>
                <a:cs typeface="Times New Roman"/>
              </a:rPr>
              <a:t> 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Point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objects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named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markup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that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contains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three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elements.</a:t>
            </a:r>
            <a:endParaRPr sz="1450">
              <a:latin typeface="Times New Roman"/>
              <a:cs typeface="Times New Roman"/>
            </a:endParaRPr>
          </a:p>
          <a:p>
            <a:pPr marL="12700" marR="5715">
              <a:lnSpc>
                <a:spcPct val="103499"/>
              </a:lnSpc>
              <a:spcBef>
                <a:spcPts val="665"/>
              </a:spcBef>
            </a:pPr>
            <a:r>
              <a:rPr dirty="0" sz="1450" spc="-10">
                <a:latin typeface="Times New Roman"/>
                <a:cs typeface="Times New Roman"/>
              </a:rPr>
              <a:t>Because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String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objects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can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be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created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initialized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without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new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5">
                <a:latin typeface="Times New Roman"/>
                <a:cs typeface="Times New Roman"/>
              </a:rPr>
              <a:t>operator,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you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can  do the same when creating an array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strings: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</a:pPr>
            <a:r>
              <a:rPr dirty="0" sz="1050" spc="10">
                <a:latin typeface="Courier New"/>
                <a:cs typeface="Courier New"/>
              </a:rPr>
              <a:t>String[] titles </a:t>
            </a:r>
            <a:r>
              <a:rPr dirty="0" sz="1050" spc="15">
                <a:latin typeface="Courier New"/>
                <a:cs typeface="Courier New"/>
              </a:rPr>
              <a:t>= {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“Mr.”</a:t>
            </a:r>
            <a:r>
              <a:rPr dirty="0" sz="1050" spc="10">
                <a:latin typeface="Courier New"/>
                <a:cs typeface="Courier New"/>
              </a:rPr>
              <a:t>,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“Mrs</a:t>
            </a:r>
            <a:r>
              <a:rPr dirty="0" sz="1050" spc="10">
                <a:latin typeface="Courier New"/>
                <a:cs typeface="Courier New"/>
              </a:rPr>
              <a:t>.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”</a:t>
            </a:r>
            <a:r>
              <a:rPr dirty="0" sz="1050" spc="10">
                <a:latin typeface="Courier New"/>
                <a:cs typeface="Courier New"/>
              </a:rPr>
              <a:t>,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“Ms</a:t>
            </a:r>
            <a:r>
              <a:rPr dirty="0" sz="1050" spc="10">
                <a:latin typeface="Courier New"/>
                <a:cs typeface="Courier New"/>
              </a:rPr>
              <a:t>.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”</a:t>
            </a:r>
            <a:r>
              <a:rPr dirty="0" sz="1050" spc="10">
                <a:latin typeface="Courier New"/>
                <a:cs typeface="Courier New"/>
              </a:rPr>
              <a:t>,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“Miss”</a:t>
            </a:r>
            <a:r>
              <a:rPr dirty="0" sz="1050" spc="10">
                <a:latin typeface="Courier New"/>
                <a:cs typeface="Courier New"/>
              </a:rPr>
              <a:t>,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“Dr.”</a:t>
            </a:r>
            <a:r>
              <a:rPr dirty="0" sz="1050" spc="65">
                <a:solidFill>
                  <a:srgbClr val="993300"/>
                </a:solidFill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};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dirty="0" sz="1450" spc="-10">
                <a:latin typeface="Times New Roman"/>
                <a:cs typeface="Times New Roman"/>
              </a:rPr>
              <a:t>The preceding statement creates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five-element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5">
                <a:latin typeface="Courier New"/>
                <a:cs typeface="Courier New"/>
              </a:rPr>
              <a:t>String</a:t>
            </a:r>
            <a:r>
              <a:rPr dirty="0" sz="1450" spc="-434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objects named </a:t>
            </a:r>
            <a:r>
              <a:rPr dirty="0" sz="1450" spc="-10">
                <a:latin typeface="Courier New"/>
                <a:cs typeface="Courier New"/>
              </a:rPr>
              <a:t>titles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algn="just" marL="12700" marR="139700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All arrays have an instance variable named </a:t>
            </a:r>
            <a:r>
              <a:rPr dirty="0" sz="1450" spc="-15">
                <a:latin typeface="Courier New"/>
                <a:cs typeface="Courier New"/>
              </a:rPr>
              <a:t>length </a:t>
            </a:r>
            <a:r>
              <a:rPr dirty="0" sz="1450" spc="-10">
                <a:latin typeface="Times New Roman"/>
                <a:cs typeface="Times New Roman"/>
              </a:rPr>
              <a:t>that holds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count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number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elements in the </a:t>
            </a:r>
            <a:r>
              <a:rPr dirty="0" sz="1450" spc="-25">
                <a:latin typeface="Times New Roman"/>
                <a:cs typeface="Times New Roman"/>
              </a:rPr>
              <a:t>array. </a:t>
            </a:r>
            <a:r>
              <a:rPr dirty="0" sz="1450" spc="-10">
                <a:latin typeface="Times New Roman"/>
                <a:cs typeface="Times New Roman"/>
              </a:rPr>
              <a:t>Extending the preceding example, the variable </a:t>
            </a:r>
            <a:r>
              <a:rPr dirty="0" sz="1450" spc="-15">
                <a:latin typeface="Courier New"/>
                <a:cs typeface="Courier New"/>
              </a:rPr>
              <a:t>titles.length  </a:t>
            </a:r>
            <a:r>
              <a:rPr dirty="0" sz="1450" spc="-10">
                <a:latin typeface="Times New Roman"/>
                <a:cs typeface="Times New Roman"/>
              </a:rPr>
              <a:t>contains the value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5.</a:t>
            </a:r>
            <a:endParaRPr sz="1450">
              <a:latin typeface="Times New Roman"/>
              <a:cs typeface="Times New Roman"/>
            </a:endParaRPr>
          </a:p>
          <a:p>
            <a:pPr marL="12700" marR="513080" indent="-635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The first element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 array has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subscript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0 rather than </a:t>
            </a:r>
            <a:r>
              <a:rPr dirty="0" sz="1450" spc="-5">
                <a:latin typeface="Times New Roman"/>
                <a:cs typeface="Times New Roman"/>
              </a:rPr>
              <a:t>1, </a:t>
            </a:r>
            <a:r>
              <a:rPr dirty="0" sz="1450" spc="-10">
                <a:latin typeface="Times New Roman"/>
                <a:cs typeface="Times New Roman"/>
              </a:rPr>
              <a:t>so an array with five  elements has array slots accessed using subscripts 0 through</a:t>
            </a:r>
            <a:r>
              <a:rPr dirty="0" sz="1450" spc="4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4.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dirty="0" sz="1650" spc="-5" b="1">
                <a:latin typeface="Times New Roman"/>
                <a:cs typeface="Times New Roman"/>
              </a:rPr>
              <a:t>Accessing </a:t>
            </a:r>
            <a:r>
              <a:rPr dirty="0" sz="1650" b="1">
                <a:latin typeface="Times New Roman"/>
                <a:cs typeface="Times New Roman"/>
              </a:rPr>
              <a:t>Array</a:t>
            </a:r>
            <a:r>
              <a:rPr dirty="0" sz="1650" spc="-35" b="1">
                <a:latin typeface="Times New Roman"/>
                <a:cs typeface="Times New Roman"/>
              </a:rPr>
              <a:t> </a:t>
            </a:r>
            <a:r>
              <a:rPr dirty="0" sz="1650" spc="-5" b="1">
                <a:latin typeface="Times New Roman"/>
                <a:cs typeface="Times New Roman"/>
              </a:rPr>
              <a:t>Elements</a:t>
            </a:r>
            <a:endParaRPr sz="1650">
              <a:latin typeface="Times New Roman"/>
              <a:cs typeface="Times New Roman"/>
            </a:endParaRPr>
          </a:p>
          <a:p>
            <a:pPr marL="12700" marR="26034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After you have an array with initial values, you can retrieve, change, and test the values in  each slot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that </a:t>
            </a:r>
            <a:r>
              <a:rPr dirty="0" sz="1450" spc="-25">
                <a:latin typeface="Times New Roman"/>
                <a:cs typeface="Times New Roman"/>
              </a:rPr>
              <a:t>array. </a:t>
            </a:r>
            <a:r>
              <a:rPr dirty="0" sz="1450" spc="-10">
                <a:latin typeface="Times New Roman"/>
                <a:cs typeface="Times New Roman"/>
              </a:rPr>
              <a:t>The value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slot is accessed using the array name followed by </a:t>
            </a:r>
            <a:r>
              <a:rPr dirty="0" sz="1450" spc="-5">
                <a:latin typeface="Times New Roman"/>
                <a:cs typeface="Times New Roman"/>
              </a:rPr>
              <a:t>a  </a:t>
            </a:r>
            <a:r>
              <a:rPr dirty="0" sz="1450" spc="-10">
                <a:latin typeface="Times New Roman"/>
                <a:cs typeface="Times New Roman"/>
              </a:rPr>
              <a:t>subscript enclosed in square brackets. This name and subscript can </a:t>
            </a:r>
            <a:r>
              <a:rPr dirty="0" sz="1450" spc="-5">
                <a:latin typeface="Times New Roman"/>
                <a:cs typeface="Times New Roman"/>
              </a:rPr>
              <a:t>be put </a:t>
            </a:r>
            <a:r>
              <a:rPr dirty="0" sz="1450" spc="-10">
                <a:latin typeface="Times New Roman"/>
                <a:cs typeface="Times New Roman"/>
              </a:rPr>
              <a:t>into  expressions, as in 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following:</a:t>
            </a: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spcBef>
                <a:spcPts val="550"/>
              </a:spcBef>
            </a:pPr>
            <a:r>
              <a:rPr dirty="0" sz="1050" spc="10">
                <a:latin typeface="Courier New"/>
                <a:cs typeface="Courier New"/>
              </a:rPr>
              <a:t>testScore[40]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920;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dirty="0" sz="1450" spc="-10">
                <a:latin typeface="Times New Roman"/>
                <a:cs typeface="Times New Roman"/>
              </a:rPr>
              <a:t>This statement sets the 41st element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testScore</a:t>
            </a:r>
            <a:r>
              <a:rPr dirty="0" sz="1450" spc="-4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array to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value </a:t>
            </a:r>
            <a:r>
              <a:rPr dirty="0" sz="1450" spc="-5">
                <a:latin typeface="Times New Roman"/>
                <a:cs typeface="Times New Roman"/>
              </a:rPr>
              <a:t>of 920, </a:t>
            </a:r>
            <a:r>
              <a:rPr dirty="0" sz="1450" spc="-10">
                <a:latin typeface="Times New Roman"/>
                <a:cs typeface="Times New Roman"/>
              </a:rPr>
              <a:t>since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6858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5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6858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5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44499" y="408037"/>
            <a:ext cx="6644005" cy="866775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118745">
              <a:lnSpc>
                <a:spcPct val="100400"/>
              </a:lnSpc>
              <a:spcBef>
                <a:spcPts val="190"/>
              </a:spcBef>
            </a:pPr>
            <a:r>
              <a:rPr dirty="0" sz="1450" spc="-10">
                <a:latin typeface="Times New Roman"/>
                <a:cs typeface="Times New Roman"/>
              </a:rPr>
              <a:t>element numbering begins at </a:t>
            </a:r>
            <a:r>
              <a:rPr dirty="0" sz="1450" spc="-5">
                <a:latin typeface="Times New Roman"/>
                <a:cs typeface="Times New Roman"/>
              </a:rPr>
              <a:t>0.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testScore </a:t>
            </a:r>
            <a:r>
              <a:rPr dirty="0" sz="1450" spc="-10">
                <a:latin typeface="Times New Roman"/>
                <a:cs typeface="Times New Roman"/>
              </a:rPr>
              <a:t>part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this expression is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variable  holding an array object, although it also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an expression that results in an </a:t>
            </a:r>
            <a:r>
              <a:rPr dirty="0" sz="1450" spc="-25">
                <a:latin typeface="Times New Roman"/>
                <a:cs typeface="Times New Roman"/>
              </a:rPr>
              <a:t>array. </a:t>
            </a:r>
            <a:r>
              <a:rPr dirty="0" sz="1450" spc="-10">
                <a:latin typeface="Times New Roman"/>
                <a:cs typeface="Times New Roman"/>
              </a:rPr>
              <a:t>The  subscript expression specifies the slot to access within the</a:t>
            </a:r>
            <a:r>
              <a:rPr dirty="0" sz="1450" spc="40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array.</a:t>
            </a:r>
            <a:endParaRPr sz="1450">
              <a:latin typeface="Times New Roman"/>
              <a:cs typeface="Times New Roman"/>
            </a:endParaRPr>
          </a:p>
          <a:p>
            <a:pPr marL="12700" marR="5080" indent="-635">
              <a:lnSpc>
                <a:spcPts val="1660"/>
              </a:lnSpc>
              <a:spcBef>
                <a:spcPts val="685"/>
              </a:spcBef>
            </a:pPr>
            <a:r>
              <a:rPr dirty="0" sz="1450" spc="-10">
                <a:latin typeface="Times New Roman"/>
                <a:cs typeface="Times New Roman"/>
              </a:rPr>
              <a:t>All array subscripts are checked to make sure that they are inside the </a:t>
            </a:r>
            <a:r>
              <a:rPr dirty="0" sz="1450" spc="-20">
                <a:latin typeface="Times New Roman"/>
                <a:cs typeface="Times New Roman"/>
              </a:rPr>
              <a:t>array’s </a:t>
            </a:r>
            <a:r>
              <a:rPr dirty="0" sz="1450" spc="-10">
                <a:latin typeface="Times New Roman"/>
                <a:cs typeface="Times New Roman"/>
              </a:rPr>
              <a:t>boundaries as  specified when the array was created. In Java, it is impossible to access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assign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value  to an array slot outside the </a:t>
            </a:r>
            <a:r>
              <a:rPr dirty="0" sz="1450" spc="-20">
                <a:latin typeface="Times New Roman"/>
                <a:cs typeface="Times New Roman"/>
              </a:rPr>
              <a:t>array’s </a:t>
            </a:r>
            <a:r>
              <a:rPr dirty="0" sz="1450" spc="-10">
                <a:latin typeface="Times New Roman"/>
                <a:cs typeface="Times New Roman"/>
              </a:rPr>
              <a:t>boundaries. This avoids the problems that result from  overrunning the </a:t>
            </a:r>
            <a:r>
              <a:rPr dirty="0" sz="1450" spc="-5">
                <a:latin typeface="Times New Roman"/>
                <a:cs typeface="Times New Roman"/>
              </a:rPr>
              <a:t>bounds of </a:t>
            </a:r>
            <a:r>
              <a:rPr dirty="0" sz="1450" spc="-10">
                <a:latin typeface="Times New Roman"/>
                <a:cs typeface="Times New Roman"/>
              </a:rPr>
              <a:t>an array in other languages. Note the following two</a:t>
            </a:r>
            <a:r>
              <a:rPr dirty="0" sz="1450" spc="1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statements: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259079" marR="3825875">
              <a:lnSpc>
                <a:spcPts val="122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</a:t>
            </a:r>
            <a:r>
              <a:rPr dirty="0" sz="1050" spc="10">
                <a:latin typeface="Courier New"/>
                <a:cs typeface="Courier New"/>
              </a:rPr>
              <a:t>[] rating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 </a:t>
            </a:r>
            <a:r>
              <a:rPr dirty="0" sz="1050" spc="10">
                <a:latin typeface="Courier New"/>
                <a:cs typeface="Courier New"/>
              </a:rPr>
              <a:t>float[20];  rating[20]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10">
                <a:latin typeface="Courier New"/>
                <a:cs typeface="Courier New"/>
              </a:rPr>
              <a:t> 3.22F;</a:t>
            </a:r>
            <a:endParaRPr sz="1050">
              <a:latin typeface="Courier New"/>
              <a:cs typeface="Courier New"/>
            </a:endParaRPr>
          </a:p>
          <a:p>
            <a:pPr marL="12700" marR="10795">
              <a:lnSpc>
                <a:spcPct val="99300"/>
              </a:lnSpc>
              <a:spcBef>
                <a:spcPts val="700"/>
              </a:spcBef>
            </a:pPr>
            <a:r>
              <a:rPr dirty="0" sz="1450" spc="-25">
                <a:latin typeface="Times New Roman"/>
                <a:cs typeface="Times New Roman"/>
              </a:rPr>
              <a:t>Typing </a:t>
            </a:r>
            <a:r>
              <a:rPr dirty="0" sz="1450" spc="-10">
                <a:latin typeface="Times New Roman"/>
                <a:cs typeface="Times New Roman"/>
              </a:rPr>
              <a:t>these statements into NetBeans would produce an error because the </a:t>
            </a:r>
            <a:r>
              <a:rPr dirty="0" sz="1450" spc="-15">
                <a:latin typeface="Courier New"/>
                <a:cs typeface="Courier New"/>
              </a:rPr>
              <a:t>rating</a:t>
            </a:r>
            <a:r>
              <a:rPr dirty="0" sz="1450" spc="-36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array  does </a:t>
            </a:r>
            <a:r>
              <a:rPr dirty="0" sz="1450" spc="-5">
                <a:latin typeface="Times New Roman"/>
                <a:cs typeface="Times New Roman"/>
              </a:rPr>
              <a:t>not </a:t>
            </a:r>
            <a:r>
              <a:rPr dirty="0" sz="1450" spc="-10">
                <a:latin typeface="Times New Roman"/>
                <a:cs typeface="Times New Roman"/>
              </a:rPr>
              <a:t>have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slot numbered </a:t>
            </a:r>
            <a:r>
              <a:rPr dirty="0" sz="1450" spc="-5">
                <a:latin typeface="Times New Roman"/>
                <a:cs typeface="Times New Roman"/>
              </a:rPr>
              <a:t>20; </a:t>
            </a:r>
            <a:r>
              <a:rPr dirty="0" sz="1450" spc="-10">
                <a:latin typeface="Times New Roman"/>
                <a:cs typeface="Times New Roman"/>
              </a:rPr>
              <a:t>it has 20 slots that begin at 0 and end at </a:t>
            </a:r>
            <a:r>
              <a:rPr dirty="0" sz="1450" spc="-5">
                <a:latin typeface="Times New Roman"/>
                <a:cs typeface="Times New Roman"/>
              </a:rPr>
              <a:t>19. </a:t>
            </a:r>
            <a:r>
              <a:rPr dirty="0" sz="1450" spc="-10">
                <a:latin typeface="Times New Roman"/>
                <a:cs typeface="Times New Roman"/>
              </a:rPr>
              <a:t>The Java  compiler would fail with an </a:t>
            </a:r>
            <a:r>
              <a:rPr dirty="0" sz="1450" spc="-15">
                <a:latin typeface="Courier New"/>
                <a:cs typeface="Courier New"/>
              </a:rPr>
              <a:t>ArrayIndexOutOfBoundsException</a:t>
            </a:r>
            <a:r>
              <a:rPr dirty="0" sz="1450" spc="-470">
                <a:latin typeface="Courier New"/>
                <a:cs typeface="Courier New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error.</a:t>
            </a:r>
            <a:endParaRPr sz="1450">
              <a:latin typeface="Times New Roman"/>
              <a:cs typeface="Times New Roman"/>
            </a:endParaRPr>
          </a:p>
          <a:p>
            <a:pPr marL="12700" marR="300990">
              <a:lnSpc>
                <a:spcPts val="1660"/>
              </a:lnSpc>
              <a:spcBef>
                <a:spcPts val="905"/>
              </a:spcBef>
            </a:pPr>
            <a:r>
              <a:rPr dirty="0" sz="1450" spc="-10">
                <a:latin typeface="Times New Roman"/>
                <a:cs typeface="Times New Roman"/>
              </a:rPr>
              <a:t>The Java </a:t>
            </a:r>
            <a:r>
              <a:rPr dirty="0" sz="1450" spc="-20">
                <a:latin typeface="Times New Roman"/>
                <a:cs typeface="Times New Roman"/>
              </a:rPr>
              <a:t>Virtual </a:t>
            </a:r>
            <a:r>
              <a:rPr dirty="0" sz="1450" spc="-10">
                <a:latin typeface="Times New Roman"/>
                <a:cs typeface="Times New Roman"/>
              </a:rPr>
              <a:t>Machine (JVM) also notes an error if the array subscript is calculated  when the program is running and the subscript is outside the </a:t>
            </a:r>
            <a:r>
              <a:rPr dirty="0" sz="1450" spc="-20">
                <a:latin typeface="Times New Roman"/>
                <a:cs typeface="Times New Roman"/>
              </a:rPr>
              <a:t>array’s</a:t>
            </a:r>
            <a:r>
              <a:rPr dirty="0" sz="1450" spc="10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boundaries.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Times New Roman"/>
              <a:cs typeface="Times New Roman"/>
            </a:endParaRPr>
          </a:p>
          <a:p>
            <a:pPr algn="just" marL="12700" marR="96520">
              <a:lnSpc>
                <a:spcPct val="99300"/>
              </a:lnSpc>
            </a:pPr>
            <a:r>
              <a:rPr dirty="0" sz="1450" spc="-10">
                <a:latin typeface="Times New Roman"/>
                <a:cs typeface="Times New Roman"/>
              </a:rPr>
              <a:t>One way to avoid accidentally overrunning the end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 array in </a:t>
            </a:r>
            <a:r>
              <a:rPr dirty="0" sz="1450" spc="-5">
                <a:latin typeface="Times New Roman"/>
                <a:cs typeface="Times New Roman"/>
              </a:rPr>
              <a:t>your </a:t>
            </a:r>
            <a:r>
              <a:rPr dirty="0" sz="1450" spc="-10">
                <a:latin typeface="Times New Roman"/>
                <a:cs typeface="Times New Roman"/>
              </a:rPr>
              <a:t>programs is to use  the </a:t>
            </a:r>
            <a:r>
              <a:rPr dirty="0" sz="1450" spc="-15">
                <a:latin typeface="Courier New"/>
                <a:cs typeface="Courier New"/>
              </a:rPr>
              <a:t>length </a:t>
            </a:r>
            <a:r>
              <a:rPr dirty="0" sz="1450" spc="-10">
                <a:latin typeface="Times New Roman"/>
                <a:cs typeface="Times New Roman"/>
              </a:rPr>
              <a:t>instance variable. The following statement displays the number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elements  in the </a:t>
            </a:r>
            <a:r>
              <a:rPr dirty="0" sz="1450" spc="-15">
                <a:latin typeface="Courier New"/>
                <a:cs typeface="Courier New"/>
              </a:rPr>
              <a:t>rating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array: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“Elements</a:t>
            </a:r>
            <a:r>
              <a:rPr dirty="0" sz="1050" spc="10">
                <a:latin typeface="Courier New"/>
                <a:cs typeface="Courier New"/>
              </a:rPr>
              <a:t>: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“ </a:t>
            </a:r>
            <a:r>
              <a:rPr dirty="0" sz="1050" spc="15">
                <a:latin typeface="Courier New"/>
                <a:cs typeface="Courier New"/>
              </a:rPr>
              <a:t>+</a:t>
            </a:r>
            <a:r>
              <a:rPr dirty="0" sz="1050" spc="20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rating.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50" b="1">
                <a:latin typeface="Times New Roman"/>
                <a:cs typeface="Times New Roman"/>
              </a:rPr>
              <a:t>Changing Array</a:t>
            </a:r>
            <a:r>
              <a:rPr dirty="0" sz="1650" spc="-5" b="1">
                <a:latin typeface="Times New Roman"/>
                <a:cs typeface="Times New Roman"/>
              </a:rPr>
              <a:t> Elements</a:t>
            </a:r>
            <a:endParaRPr sz="1650">
              <a:latin typeface="Times New Roman"/>
              <a:cs typeface="Times New Roman"/>
            </a:endParaRPr>
          </a:p>
          <a:p>
            <a:pPr marL="12700" marR="10160" indent="-635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As you saw in the previous examples, you can assign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value to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specific slot in an array  by putting an assignment statement after the array name and subscript, as in the</a:t>
            </a:r>
            <a:r>
              <a:rPr dirty="0" sz="1450" spc="16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following:</a:t>
            </a: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spcBef>
                <a:spcPts val="560"/>
              </a:spcBef>
            </a:pPr>
            <a:r>
              <a:rPr dirty="0" sz="1050" spc="10">
                <a:latin typeface="Courier New"/>
                <a:cs typeface="Courier New"/>
              </a:rPr>
              <a:t>temperature[4]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85;</a:t>
            </a:r>
            <a:endParaRPr sz="1050">
              <a:latin typeface="Courier New"/>
              <a:cs typeface="Courier New"/>
            </a:endParaRPr>
          </a:p>
          <a:p>
            <a:pPr marL="259079" marR="4401820">
              <a:lnSpc>
                <a:spcPct val="194300"/>
              </a:lnSpc>
            </a:pPr>
            <a:r>
              <a:rPr dirty="0" sz="1050" spc="10">
                <a:latin typeface="Courier New"/>
                <a:cs typeface="Courier New"/>
              </a:rPr>
              <a:t>day[0]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“Sunday”</a:t>
            </a:r>
            <a:r>
              <a:rPr dirty="0" sz="1050" spc="10">
                <a:latin typeface="Courier New"/>
                <a:cs typeface="Courier New"/>
              </a:rPr>
              <a:t>;  manager[2]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-10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manager[0];</a:t>
            </a:r>
            <a:endParaRPr sz="10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180340">
              <a:lnSpc>
                <a:spcPct val="97300"/>
              </a:lnSpc>
              <a:spcBef>
                <a:spcPts val="5"/>
              </a:spcBef>
            </a:pPr>
            <a:r>
              <a:rPr dirty="0" sz="1450" spc="-10">
                <a:latin typeface="Times New Roman"/>
                <a:cs typeface="Times New Roman"/>
              </a:rPr>
              <a:t>Arrays are simple to create and </a:t>
            </a:r>
            <a:r>
              <a:rPr dirty="0" sz="1450" spc="-25">
                <a:latin typeface="Times New Roman"/>
                <a:cs typeface="Times New Roman"/>
              </a:rPr>
              <a:t>modify, </a:t>
            </a:r>
            <a:r>
              <a:rPr dirty="0" sz="1450" spc="-10">
                <a:latin typeface="Times New Roman"/>
                <a:cs typeface="Times New Roman"/>
              </a:rPr>
              <a:t>and they provide an enormous amount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functionality in Java. The HalfDollars application, shown in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Listing 4.1</a:t>
            </a:r>
            <a:r>
              <a:rPr dirty="0" sz="1450" spc="-10">
                <a:latin typeface="Times New Roman"/>
                <a:cs typeface="Times New Roman"/>
              </a:rPr>
              <a:t>, creates,  initializes, and displays elements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three arrays. Create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new empty Java file in  NetBeans called HalfDollars in the </a:t>
            </a:r>
            <a:r>
              <a:rPr dirty="0" sz="1450" spc="-15">
                <a:latin typeface="Courier New"/>
                <a:cs typeface="Courier New"/>
              </a:rPr>
              <a:t>com.java21days</a:t>
            </a:r>
            <a:r>
              <a:rPr dirty="0" sz="1450" spc="-37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package, and enter the </a:t>
            </a:r>
            <a:r>
              <a:rPr dirty="0" sz="1450" spc="-20">
                <a:latin typeface="Times New Roman"/>
                <a:cs typeface="Times New Roman"/>
              </a:rPr>
              <a:t>listing’s  </a:t>
            </a:r>
            <a:r>
              <a:rPr dirty="0" sz="1450" spc="-10">
                <a:latin typeface="Times New Roman"/>
                <a:cs typeface="Times New Roman"/>
              </a:rPr>
              <a:t>source code.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450" spc="-15">
                <a:solidFill>
                  <a:srgbClr val="666666"/>
                </a:solidFill>
                <a:latin typeface="Times New Roman"/>
                <a:cs typeface="Times New Roman"/>
              </a:rPr>
              <a:t>LISTING </a:t>
            </a:r>
            <a:r>
              <a:rPr dirty="0" sz="1450" spc="-5">
                <a:solidFill>
                  <a:srgbClr val="666666"/>
                </a:solidFill>
                <a:latin typeface="Times New Roman"/>
                <a:cs typeface="Times New Roman"/>
              </a:rPr>
              <a:t>4.1 </a:t>
            </a:r>
            <a:r>
              <a:rPr dirty="0" sz="1450" spc="-10">
                <a:latin typeface="Times New Roman"/>
                <a:cs typeface="Times New Roman"/>
              </a:rPr>
              <a:t>The Full </a:t>
            </a:r>
            <a:r>
              <a:rPr dirty="0" sz="1450" spc="-35">
                <a:latin typeface="Times New Roman"/>
                <a:cs typeface="Times New Roman"/>
              </a:rPr>
              <a:t>Text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4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HalfDollars.java</a:t>
            </a:r>
            <a:endParaRPr sz="145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36" y="708836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36" y="736275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36" y="704263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235" y="704263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697" y="71340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695" y="713409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36" y="5281972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36" y="5309411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36" y="5277399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235" y="5277399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3697" y="5286546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3695" y="5286546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39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773581" y="792181"/>
            <a:ext cx="2164715" cy="5010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240"/>
              </a:lnSpc>
              <a:spcBef>
                <a:spcPts val="130"/>
              </a:spcBef>
            </a:pPr>
            <a:r>
              <a:rPr dirty="0" sz="1050" spc="15">
                <a:latin typeface="Courier New"/>
                <a:cs typeface="Courier New"/>
              </a:rPr>
              <a:t>1: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package</a:t>
            </a:r>
            <a:r>
              <a:rPr dirty="0" sz="1050" spc="-1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com.java21days;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2: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3: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class </a:t>
            </a:r>
            <a:r>
              <a:rPr dirty="0" sz="1050" spc="10">
                <a:latin typeface="Courier New"/>
                <a:cs typeface="Courier New"/>
              </a:rPr>
              <a:t>HalfDollars</a:t>
            </a:r>
            <a:r>
              <a:rPr dirty="0" sz="105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49473" y="1258642"/>
            <a:ext cx="4550410" cy="81216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240"/>
              </a:lnSpc>
              <a:spcBef>
                <a:spcPts val="13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public static void </a:t>
            </a:r>
            <a:r>
              <a:rPr dirty="0" sz="1050" spc="10">
                <a:latin typeface="Courier New"/>
                <a:cs typeface="Courier New"/>
              </a:rPr>
              <a:t>main(String[] arguments)</a:t>
            </a:r>
            <a:r>
              <a:rPr dirty="0" sz="1050" spc="45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341630" marR="5080">
              <a:lnSpc>
                <a:spcPts val="1220"/>
              </a:lnSpc>
              <a:spcBef>
                <a:spcPts val="5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[] denver </a:t>
            </a:r>
            <a:r>
              <a:rPr dirty="0" sz="1050" spc="15">
                <a:latin typeface="Courier New"/>
                <a:cs typeface="Courier New"/>
              </a:rPr>
              <a:t>= { </a:t>
            </a:r>
            <a:r>
              <a:rPr dirty="0" sz="1050" spc="10">
                <a:latin typeface="Courier New"/>
                <a:cs typeface="Courier New"/>
              </a:rPr>
              <a:t>1_700_000, 4_600_000, 2_100_000 </a:t>
            </a:r>
            <a:r>
              <a:rPr dirty="0" sz="1050" spc="15">
                <a:latin typeface="Courier New"/>
                <a:cs typeface="Courier New"/>
              </a:rPr>
              <a:t>};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[] philadelphia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</a:t>
            </a:r>
            <a:r>
              <a:rPr dirty="0" sz="1050" spc="35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[denver.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];</a:t>
            </a:r>
            <a:endParaRPr sz="1050">
              <a:latin typeface="Courier New"/>
              <a:cs typeface="Courier New"/>
            </a:endParaRPr>
          </a:p>
          <a:p>
            <a:pPr marL="341630" marR="1156335">
              <a:lnSpc>
                <a:spcPts val="1220"/>
              </a:lnSpc>
              <a:spcBef>
                <a:spcPts val="1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[] total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 int</a:t>
            </a:r>
            <a:r>
              <a:rPr dirty="0" sz="1050" spc="10">
                <a:latin typeface="Courier New"/>
                <a:cs typeface="Courier New"/>
              </a:rPr>
              <a:t>[denver.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];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latin typeface="Courier New"/>
                <a:cs typeface="Courier New"/>
              </a:rPr>
              <a:t>average;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73582" y="1258642"/>
            <a:ext cx="190500" cy="967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ts val="1240"/>
              </a:lnSpc>
              <a:spcBef>
                <a:spcPts val="130"/>
              </a:spcBef>
            </a:pPr>
            <a:r>
              <a:rPr dirty="0" sz="1050" spc="10">
                <a:latin typeface="Courier New"/>
                <a:cs typeface="Courier New"/>
              </a:rPr>
              <a:t>4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5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6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7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8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ts val="1240"/>
              </a:lnSpc>
            </a:pPr>
            <a:r>
              <a:rPr dirty="0" sz="1050" spc="10">
                <a:latin typeface="Courier New"/>
                <a:cs typeface="Courier New"/>
              </a:rPr>
              <a:t>9</a:t>
            </a:r>
            <a:r>
              <a:rPr dirty="0" sz="1050" spc="15">
                <a:latin typeface="Courier New"/>
                <a:cs typeface="Courier New"/>
              </a:rPr>
              <a:t>:</a:t>
            </a:r>
            <a:endParaRPr sz="1050">
              <a:latin typeface="Courier New"/>
              <a:cs typeface="Courier New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672265" y="2227237"/>
          <a:ext cx="4918075" cy="2954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405"/>
                <a:gridCol w="246379"/>
                <a:gridCol w="328929"/>
                <a:gridCol w="4021454"/>
              </a:tblGrid>
              <a:tr h="155450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10: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philadelphia[0] </a:t>
                      </a:r>
                      <a:r>
                        <a:rPr dirty="0" sz="1050" spc="15">
                          <a:latin typeface="Courier New"/>
                          <a:cs typeface="Courier New"/>
                        </a:rPr>
                        <a:t>= 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1_800_000;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155486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11: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philadelphia[1] </a:t>
                      </a:r>
                      <a:r>
                        <a:rPr dirty="0" sz="1050" spc="15">
                          <a:latin typeface="Courier New"/>
                          <a:cs typeface="Courier New"/>
                        </a:rPr>
                        <a:t>= 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5_000_000;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155486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12: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philadelphia[2] </a:t>
                      </a:r>
                      <a:r>
                        <a:rPr dirty="0" sz="1050" spc="15">
                          <a:latin typeface="Courier New"/>
                          <a:cs typeface="Courier New"/>
                        </a:rPr>
                        <a:t>= 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2_500_000;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155487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13: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5487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14: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total[0] </a:t>
                      </a:r>
                      <a:r>
                        <a:rPr dirty="0" sz="1050" spc="15">
                          <a:latin typeface="Courier New"/>
                          <a:cs typeface="Courier New"/>
                        </a:rPr>
                        <a:t>= 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denver[0] </a:t>
                      </a:r>
                      <a:r>
                        <a:rPr dirty="0" sz="1050" spc="15">
                          <a:latin typeface="Courier New"/>
                          <a:cs typeface="Courier New"/>
                        </a:rPr>
                        <a:t>+</a:t>
                      </a:r>
                      <a:r>
                        <a:rPr dirty="0" sz="1050" spc="2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philadelphia[0];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155486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15: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total[1] </a:t>
                      </a:r>
                      <a:r>
                        <a:rPr dirty="0" sz="1050" spc="15">
                          <a:latin typeface="Courier New"/>
                          <a:cs typeface="Courier New"/>
                        </a:rPr>
                        <a:t>= 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denver[1] </a:t>
                      </a:r>
                      <a:r>
                        <a:rPr dirty="0" sz="1050" spc="15">
                          <a:latin typeface="Courier New"/>
                          <a:cs typeface="Courier New"/>
                        </a:rPr>
                        <a:t>+</a:t>
                      </a:r>
                      <a:r>
                        <a:rPr dirty="0" sz="1050" spc="2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philadelphia[1];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155486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16: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total[2] </a:t>
                      </a:r>
                      <a:r>
                        <a:rPr dirty="0" sz="1050" spc="15">
                          <a:latin typeface="Courier New"/>
                          <a:cs typeface="Courier New"/>
                        </a:rPr>
                        <a:t>= 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denver[2] </a:t>
                      </a:r>
                      <a:r>
                        <a:rPr dirty="0" sz="1050" spc="15">
                          <a:latin typeface="Courier New"/>
                          <a:cs typeface="Courier New"/>
                        </a:rPr>
                        <a:t>+</a:t>
                      </a:r>
                      <a:r>
                        <a:rPr dirty="0" sz="1050" spc="2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philadelphia[2];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155486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17: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average </a:t>
                      </a:r>
                      <a:r>
                        <a:rPr dirty="0" sz="1050" spc="15">
                          <a:latin typeface="Courier New"/>
                          <a:cs typeface="Courier New"/>
                        </a:rPr>
                        <a:t>= 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(total[0] </a:t>
                      </a:r>
                      <a:r>
                        <a:rPr dirty="0" sz="1050" spc="15">
                          <a:latin typeface="Courier New"/>
                          <a:cs typeface="Courier New"/>
                        </a:rPr>
                        <a:t>+ 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total[1] </a:t>
                      </a:r>
                      <a:r>
                        <a:rPr dirty="0" sz="1050" spc="15">
                          <a:latin typeface="Courier New"/>
                          <a:cs typeface="Courier New"/>
                        </a:rPr>
                        <a:t>+ 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total[2]) </a:t>
                      </a:r>
                      <a:r>
                        <a:rPr dirty="0" sz="1050" spc="15">
                          <a:latin typeface="Courier New"/>
                          <a:cs typeface="Courier New"/>
                        </a:rPr>
                        <a:t>/</a:t>
                      </a:r>
                      <a:r>
                        <a:rPr dirty="0" sz="1050" spc="5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050" spc="15">
                          <a:latin typeface="Courier New"/>
                          <a:cs typeface="Courier New"/>
                        </a:rPr>
                        <a:t>3;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155486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18: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5486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19: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System.</a:t>
                      </a:r>
                      <a:r>
                        <a:rPr dirty="0" sz="1050" spc="10">
                          <a:solidFill>
                            <a:srgbClr val="008000"/>
                          </a:solidFill>
                          <a:latin typeface="Courier New"/>
                          <a:cs typeface="Courier New"/>
                        </a:rPr>
                        <a:t>out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.print(</a:t>
                      </a:r>
                      <a:r>
                        <a:rPr dirty="0" sz="1050" spc="10">
                          <a:solidFill>
                            <a:srgbClr val="993300"/>
                          </a:solidFill>
                          <a:latin typeface="Courier New"/>
                          <a:cs typeface="Courier New"/>
                        </a:rPr>
                        <a:t>“2012 production:</a:t>
                      </a:r>
                      <a:r>
                        <a:rPr dirty="0" sz="1050" spc="20">
                          <a:solidFill>
                            <a:srgbClr val="99330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050" spc="10">
                          <a:solidFill>
                            <a:srgbClr val="993300"/>
                          </a:solidFill>
                          <a:latin typeface="Courier New"/>
                          <a:cs typeface="Courier New"/>
                        </a:rPr>
                        <a:t>“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);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155486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20: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System.</a:t>
                      </a:r>
                      <a:r>
                        <a:rPr dirty="0" sz="1050" spc="10">
                          <a:solidFill>
                            <a:srgbClr val="008000"/>
                          </a:solidFill>
                          <a:latin typeface="Courier New"/>
                          <a:cs typeface="Courier New"/>
                        </a:rPr>
                        <a:t>out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.format(</a:t>
                      </a:r>
                      <a:r>
                        <a:rPr dirty="0" sz="1050" spc="10">
                          <a:solidFill>
                            <a:srgbClr val="993300"/>
                          </a:solidFill>
                          <a:latin typeface="Courier New"/>
                          <a:cs typeface="Courier New"/>
                        </a:rPr>
                        <a:t>“%,d%n”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,</a:t>
                      </a:r>
                      <a:r>
                        <a:rPr dirty="0" sz="1050" spc="1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total[0]);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155485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21: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System.</a:t>
                      </a:r>
                      <a:r>
                        <a:rPr dirty="0" sz="1050" spc="10">
                          <a:solidFill>
                            <a:srgbClr val="008000"/>
                          </a:solidFill>
                          <a:latin typeface="Courier New"/>
                          <a:cs typeface="Courier New"/>
                        </a:rPr>
                        <a:t>out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.print(</a:t>
                      </a:r>
                      <a:r>
                        <a:rPr dirty="0" sz="1050" spc="10">
                          <a:solidFill>
                            <a:srgbClr val="993300"/>
                          </a:solidFill>
                          <a:latin typeface="Courier New"/>
                          <a:cs typeface="Courier New"/>
                        </a:rPr>
                        <a:t>“2013 production:</a:t>
                      </a:r>
                      <a:r>
                        <a:rPr dirty="0" sz="1050" spc="20">
                          <a:solidFill>
                            <a:srgbClr val="99330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050" spc="10">
                          <a:solidFill>
                            <a:srgbClr val="993300"/>
                          </a:solidFill>
                          <a:latin typeface="Courier New"/>
                          <a:cs typeface="Courier New"/>
                        </a:rPr>
                        <a:t>“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);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155485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22: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System.</a:t>
                      </a:r>
                      <a:r>
                        <a:rPr dirty="0" sz="1050" spc="10">
                          <a:solidFill>
                            <a:srgbClr val="008000"/>
                          </a:solidFill>
                          <a:latin typeface="Courier New"/>
                          <a:cs typeface="Courier New"/>
                        </a:rPr>
                        <a:t>out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.format(</a:t>
                      </a:r>
                      <a:r>
                        <a:rPr dirty="0" sz="1050" spc="10">
                          <a:solidFill>
                            <a:srgbClr val="993300"/>
                          </a:solidFill>
                          <a:latin typeface="Courier New"/>
                          <a:cs typeface="Courier New"/>
                        </a:rPr>
                        <a:t>“%,d%n”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,</a:t>
                      </a:r>
                      <a:r>
                        <a:rPr dirty="0" sz="1050" spc="1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total[1]);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155486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23: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System.</a:t>
                      </a:r>
                      <a:r>
                        <a:rPr dirty="0" sz="1050" spc="10">
                          <a:solidFill>
                            <a:srgbClr val="008000"/>
                          </a:solidFill>
                          <a:latin typeface="Courier New"/>
                          <a:cs typeface="Courier New"/>
                        </a:rPr>
                        <a:t>out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.print(</a:t>
                      </a:r>
                      <a:r>
                        <a:rPr dirty="0" sz="1050" spc="10">
                          <a:solidFill>
                            <a:srgbClr val="993300"/>
                          </a:solidFill>
                          <a:latin typeface="Courier New"/>
                          <a:cs typeface="Courier New"/>
                        </a:rPr>
                        <a:t>“2014 production:</a:t>
                      </a:r>
                      <a:r>
                        <a:rPr dirty="0" sz="1050" spc="20">
                          <a:solidFill>
                            <a:srgbClr val="99330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050" spc="10">
                          <a:solidFill>
                            <a:srgbClr val="993300"/>
                          </a:solidFill>
                          <a:latin typeface="Courier New"/>
                          <a:cs typeface="Courier New"/>
                        </a:rPr>
                        <a:t>“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);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155486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24: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System.</a:t>
                      </a:r>
                      <a:r>
                        <a:rPr dirty="0" sz="1050" spc="10">
                          <a:solidFill>
                            <a:srgbClr val="008000"/>
                          </a:solidFill>
                          <a:latin typeface="Courier New"/>
                          <a:cs typeface="Courier New"/>
                        </a:rPr>
                        <a:t>out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.format(</a:t>
                      </a:r>
                      <a:r>
                        <a:rPr dirty="0" sz="1050" spc="10">
                          <a:solidFill>
                            <a:srgbClr val="993300"/>
                          </a:solidFill>
                          <a:latin typeface="Courier New"/>
                          <a:cs typeface="Courier New"/>
                        </a:rPr>
                        <a:t>“%,d%n”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,</a:t>
                      </a:r>
                      <a:r>
                        <a:rPr dirty="0" sz="1050" spc="1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total[2]);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155487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25: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System.</a:t>
                      </a:r>
                      <a:r>
                        <a:rPr dirty="0" sz="1050" spc="10">
                          <a:solidFill>
                            <a:srgbClr val="008000"/>
                          </a:solidFill>
                          <a:latin typeface="Courier New"/>
                          <a:cs typeface="Courier New"/>
                        </a:rPr>
                        <a:t>out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.print(</a:t>
                      </a:r>
                      <a:r>
                        <a:rPr dirty="0" sz="1050" spc="10">
                          <a:solidFill>
                            <a:srgbClr val="993300"/>
                          </a:solidFill>
                          <a:latin typeface="Courier New"/>
                          <a:cs typeface="Courier New"/>
                        </a:rPr>
                        <a:t>“Average production:</a:t>
                      </a:r>
                      <a:r>
                        <a:rPr dirty="0" sz="1050" spc="25">
                          <a:solidFill>
                            <a:srgbClr val="993300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050" spc="10">
                          <a:solidFill>
                            <a:srgbClr val="993300"/>
                          </a:solidFill>
                          <a:latin typeface="Courier New"/>
                          <a:cs typeface="Courier New"/>
                        </a:rPr>
                        <a:t>“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);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155487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26: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System.</a:t>
                      </a:r>
                      <a:r>
                        <a:rPr dirty="0" sz="1050" spc="10">
                          <a:solidFill>
                            <a:srgbClr val="008000"/>
                          </a:solidFill>
                          <a:latin typeface="Courier New"/>
                          <a:cs typeface="Courier New"/>
                        </a:rPr>
                        <a:t>out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.format(</a:t>
                      </a:r>
                      <a:r>
                        <a:rPr dirty="0" sz="1050" spc="10">
                          <a:solidFill>
                            <a:srgbClr val="993300"/>
                          </a:solidFill>
                          <a:latin typeface="Courier New"/>
                          <a:cs typeface="Courier New"/>
                        </a:rPr>
                        <a:t>“%,d%n”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,</a:t>
                      </a:r>
                      <a:r>
                        <a:rPr dirty="0" sz="1050" spc="15">
                          <a:latin typeface="Courier New"/>
                          <a:cs typeface="Courier New"/>
                        </a:rPr>
                        <a:t> </a:t>
                      </a:r>
                      <a:r>
                        <a:rPr dirty="0" sz="1050" spc="10">
                          <a:latin typeface="Courier New"/>
                          <a:cs typeface="Courier New"/>
                        </a:rPr>
                        <a:t>average);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</a:tr>
              <a:tr h="155486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27: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0"/>
                        </a:lnSpc>
                      </a:pPr>
                      <a:r>
                        <a:rPr dirty="0" sz="1050">
                          <a:latin typeface="Courier New"/>
                          <a:cs typeface="Courier New"/>
                        </a:rPr>
                        <a:t>}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5450">
                <a:tc>
                  <a:txBody>
                    <a:bodyPr/>
                    <a:lstStyle/>
                    <a:p>
                      <a:pPr algn="ctr" marR="1270">
                        <a:lnSpc>
                          <a:spcPts val="1110"/>
                        </a:lnSpc>
                      </a:pPr>
                      <a:r>
                        <a:rPr dirty="0" sz="1050" spc="10">
                          <a:latin typeface="Courier New"/>
                          <a:cs typeface="Courier New"/>
                        </a:rPr>
                        <a:t>28: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110"/>
                        </a:lnSpc>
                      </a:pPr>
                      <a:r>
                        <a:rPr dirty="0" sz="1050">
                          <a:latin typeface="Courier New"/>
                          <a:cs typeface="Courier New"/>
                        </a:rPr>
                        <a:t>}</a:t>
                      </a:r>
                      <a:endParaRPr sz="1050">
                        <a:latin typeface="Courier New"/>
                        <a:cs typeface="Courier Ne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444517" y="5374463"/>
            <a:ext cx="6389370" cy="66611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660"/>
              </a:lnSpc>
              <a:spcBef>
                <a:spcPts val="210"/>
              </a:spcBef>
            </a:pPr>
            <a:r>
              <a:rPr dirty="0" sz="1450" spc="-10">
                <a:latin typeface="Times New Roman"/>
                <a:cs typeface="Times New Roman"/>
              </a:rPr>
              <a:t>The HalfDollars application uses three integer arrays to store production totals for U.S.  half-dollar coins produced at the Denver and Philadelphia mints. When you run the  program, it displays the output shown in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Figure</a:t>
            </a:r>
            <a:r>
              <a:rPr dirty="0" u="sng" sz="1450" spc="35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 action="ppaction://hlinksldjump"/>
              </a:rPr>
              <a:t>4.1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70761" y="6128004"/>
            <a:ext cx="5018481" cy="15365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44499" y="7624439"/>
            <a:ext cx="6553834" cy="260477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15390">
              <a:lnSpc>
                <a:spcPct val="100000"/>
              </a:lnSpc>
              <a:spcBef>
                <a:spcPts val="880"/>
              </a:spcBef>
            </a:pPr>
            <a:r>
              <a:rPr dirty="0" sz="1450" spc="-15" b="1">
                <a:solidFill>
                  <a:srgbClr val="666666"/>
                </a:solidFill>
                <a:latin typeface="Times New Roman"/>
                <a:cs typeface="Times New Roman"/>
              </a:rPr>
              <a:t>FIGURE </a:t>
            </a:r>
            <a:r>
              <a:rPr dirty="0" sz="1450" spc="-5" b="1">
                <a:solidFill>
                  <a:srgbClr val="666666"/>
                </a:solidFill>
                <a:latin typeface="Times New Roman"/>
                <a:cs typeface="Times New Roman"/>
              </a:rPr>
              <a:t>4.1 </a:t>
            </a:r>
            <a:r>
              <a:rPr dirty="0" sz="1450" spc="-10">
                <a:latin typeface="Times New Roman"/>
                <a:cs typeface="Times New Roman"/>
              </a:rPr>
              <a:t>Displaying the contents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5">
                <a:latin typeface="Courier New"/>
                <a:cs typeface="Courier New"/>
              </a:rPr>
              <a:t>String</a:t>
            </a:r>
            <a:r>
              <a:rPr dirty="0" sz="1450" spc="-484">
                <a:latin typeface="Courier New"/>
                <a:cs typeface="Courier New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array.</a:t>
            </a:r>
            <a:endParaRPr sz="1450">
              <a:latin typeface="Times New Roman"/>
              <a:cs typeface="Times New Roman"/>
            </a:endParaRPr>
          </a:p>
          <a:p>
            <a:pPr marL="12700" marR="140335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The class created here, </a:t>
            </a:r>
            <a:r>
              <a:rPr dirty="0" sz="1450" spc="-15">
                <a:latin typeface="Courier New"/>
                <a:cs typeface="Courier New"/>
              </a:rPr>
              <a:t>HalfDollars</a:t>
            </a:r>
            <a:r>
              <a:rPr dirty="0" sz="1450" spc="-15">
                <a:latin typeface="Times New Roman"/>
                <a:cs typeface="Times New Roman"/>
              </a:rPr>
              <a:t>, </a:t>
            </a:r>
            <a:r>
              <a:rPr dirty="0" sz="1450" spc="-10">
                <a:latin typeface="Times New Roman"/>
                <a:cs typeface="Times New Roman"/>
              </a:rPr>
              <a:t>has three instance variables that hold arrays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integers.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99300"/>
              </a:lnSpc>
              <a:spcBef>
                <a:spcPts val="650"/>
              </a:spcBef>
            </a:pPr>
            <a:r>
              <a:rPr dirty="0" sz="1450" spc="-10">
                <a:latin typeface="Times New Roman"/>
                <a:cs typeface="Times New Roman"/>
              </a:rPr>
              <a:t>The first, which is named </a:t>
            </a:r>
            <a:r>
              <a:rPr dirty="0" sz="1450" spc="-10">
                <a:latin typeface="Courier New"/>
                <a:cs typeface="Courier New"/>
              </a:rPr>
              <a:t>denver</a:t>
            </a:r>
            <a:r>
              <a:rPr dirty="0" sz="1450" spc="-10">
                <a:latin typeface="Times New Roman"/>
                <a:cs typeface="Times New Roman"/>
              </a:rPr>
              <a:t>, is declared and initialized on line 5 to contain three  integers: 1_700_000 in element </a:t>
            </a:r>
            <a:r>
              <a:rPr dirty="0" sz="1450" spc="-5">
                <a:latin typeface="Times New Roman"/>
                <a:cs typeface="Times New Roman"/>
              </a:rPr>
              <a:t>0, </a:t>
            </a:r>
            <a:r>
              <a:rPr dirty="0" sz="1450" spc="-10">
                <a:latin typeface="Times New Roman"/>
                <a:cs typeface="Times New Roman"/>
              </a:rPr>
              <a:t>4_600_000 in element </a:t>
            </a:r>
            <a:r>
              <a:rPr dirty="0" sz="1450" spc="-5">
                <a:latin typeface="Times New Roman"/>
                <a:cs typeface="Times New Roman"/>
              </a:rPr>
              <a:t>1, </a:t>
            </a:r>
            <a:r>
              <a:rPr dirty="0" sz="1450" spc="-10">
                <a:latin typeface="Times New Roman"/>
                <a:cs typeface="Times New Roman"/>
              </a:rPr>
              <a:t>and 2_100_000 in element </a:t>
            </a:r>
            <a:r>
              <a:rPr dirty="0" sz="1450" spc="-5">
                <a:latin typeface="Times New Roman"/>
                <a:cs typeface="Times New Roman"/>
              </a:rPr>
              <a:t>2.  </a:t>
            </a:r>
            <a:r>
              <a:rPr dirty="0" sz="1450" spc="-10">
                <a:latin typeface="Times New Roman"/>
                <a:cs typeface="Times New Roman"/>
              </a:rPr>
              <a:t>These figures are the total half-dollar production at the Denver mint for three years. The  integers use an underscore character </a:t>
            </a:r>
            <a:r>
              <a:rPr dirty="0" sz="1450" spc="-10">
                <a:latin typeface="Courier New"/>
                <a:cs typeface="Courier New"/>
              </a:rPr>
              <a:t>_ </a:t>
            </a:r>
            <a:r>
              <a:rPr dirty="0" sz="1450" spc="-10">
                <a:latin typeface="Times New Roman"/>
                <a:cs typeface="Times New Roman"/>
              </a:rPr>
              <a:t>after every three digits to make the numbers more  human-readable. The compiler ignores the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underscores.</a:t>
            </a:r>
            <a:endParaRPr sz="1450">
              <a:latin typeface="Times New Roman"/>
              <a:cs typeface="Times New Roman"/>
            </a:endParaRPr>
          </a:p>
          <a:p>
            <a:pPr marL="12700" marR="167005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The second and third instance variables, </a:t>
            </a:r>
            <a:r>
              <a:rPr dirty="0" sz="1450" spc="-15">
                <a:latin typeface="Courier New"/>
                <a:cs typeface="Courier New"/>
              </a:rPr>
              <a:t>philadelphia</a:t>
            </a:r>
            <a:r>
              <a:rPr dirty="0" sz="1450" spc="-39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0">
                <a:latin typeface="Courier New"/>
                <a:cs typeface="Courier New"/>
              </a:rPr>
              <a:t>total</a:t>
            </a:r>
            <a:r>
              <a:rPr dirty="0" sz="1450" spc="-10">
                <a:latin typeface="Times New Roman"/>
                <a:cs typeface="Times New Roman"/>
              </a:rPr>
              <a:t>, are declared in  lines 6 and </a:t>
            </a:r>
            <a:r>
              <a:rPr dirty="0" sz="1450" spc="-5">
                <a:latin typeface="Times New Roman"/>
                <a:cs typeface="Times New Roman"/>
              </a:rPr>
              <a:t>7.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philadelphia</a:t>
            </a:r>
            <a:r>
              <a:rPr dirty="0" sz="1450" spc="-4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array contains the production totals for the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6858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5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40" y="2451204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77140" y="2771320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77140" y="3091449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77140" y="3850579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77140" y="4609721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7140" y="9292618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77140" y="9594443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499" y="316576"/>
            <a:ext cx="6643370" cy="972058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50" spc="-10">
                <a:latin typeface="Times New Roman"/>
                <a:cs typeface="Times New Roman"/>
              </a:rPr>
              <a:t>Philadelphia mint, and </a:t>
            </a:r>
            <a:r>
              <a:rPr dirty="0" sz="1450" spc="-15">
                <a:latin typeface="Courier New"/>
                <a:cs typeface="Courier New"/>
              </a:rPr>
              <a:t>total</a:t>
            </a:r>
            <a:r>
              <a:rPr dirty="0" sz="1450" spc="-434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 used to store the overall production totals.</a:t>
            </a:r>
            <a:endParaRPr sz="1450">
              <a:latin typeface="Times New Roman"/>
              <a:cs typeface="Times New Roman"/>
            </a:endParaRPr>
          </a:p>
          <a:p>
            <a:pPr marL="12700" marR="220345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No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initial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values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assigned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slots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philadelphia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total</a:t>
            </a:r>
            <a:r>
              <a:rPr dirty="0" sz="1450" spc="-5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arrays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  lines 6 and </a:t>
            </a:r>
            <a:r>
              <a:rPr dirty="0" sz="1450" spc="-5">
                <a:latin typeface="Times New Roman"/>
                <a:cs typeface="Times New Roman"/>
              </a:rPr>
              <a:t>7. </a:t>
            </a:r>
            <a:r>
              <a:rPr dirty="0" sz="1450" spc="-10">
                <a:latin typeface="Times New Roman"/>
                <a:cs typeface="Times New Roman"/>
              </a:rPr>
              <a:t>For this reason, each element is given the default value for integers:</a:t>
            </a:r>
            <a:r>
              <a:rPr dirty="0" sz="1450" spc="14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0.</a:t>
            </a:r>
            <a:endParaRPr sz="1450">
              <a:latin typeface="Times New Roman"/>
              <a:cs typeface="Times New Roman"/>
            </a:endParaRPr>
          </a:p>
          <a:p>
            <a:pPr marL="12700" marR="161925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denver.length</a:t>
            </a:r>
            <a:r>
              <a:rPr dirty="0" sz="1450" spc="-35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 is used to give both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these arrays the same number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slots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denver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array.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Every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array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contains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length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that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you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can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  keep track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number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elements it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contains.</a:t>
            </a:r>
            <a:endParaRPr sz="1450">
              <a:latin typeface="Times New Roman"/>
              <a:cs typeface="Times New Roman"/>
            </a:endParaRPr>
          </a:p>
          <a:p>
            <a:pPr marL="469265" marR="1442720" indent="-457200">
              <a:lnSpc>
                <a:spcPts val="2520"/>
              </a:lnSpc>
              <a:spcBef>
                <a:spcPts val="70"/>
              </a:spcBef>
            </a:pPr>
            <a:r>
              <a:rPr dirty="0" sz="1450" spc="-10">
                <a:latin typeface="Times New Roman"/>
                <a:cs typeface="Times New Roman"/>
              </a:rPr>
              <a:t>The rest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main()</a:t>
            </a:r>
            <a:r>
              <a:rPr dirty="0" sz="1450" spc="-40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this application does the following:  Line 8 creates an integer variable called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average</a:t>
            </a:r>
            <a:r>
              <a:rPr dirty="0" sz="1450" spc="-15"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  <a:p>
            <a:pPr marL="469265" marR="45085">
              <a:lnSpc>
                <a:spcPts val="2520"/>
              </a:lnSpc>
              <a:spcBef>
                <a:spcPts val="5"/>
              </a:spcBef>
            </a:pPr>
            <a:r>
              <a:rPr dirty="0" sz="1450" spc="-10">
                <a:latin typeface="Times New Roman"/>
                <a:cs typeface="Times New Roman"/>
              </a:rPr>
              <a:t>Lines 10–12 assign new values to the three elements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philadelphia</a:t>
            </a:r>
            <a:r>
              <a:rPr dirty="0" sz="1450" spc="-375">
                <a:latin typeface="Courier New"/>
                <a:cs typeface="Courier New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array.  </a:t>
            </a:r>
            <a:r>
              <a:rPr dirty="0" sz="1450" spc="-10">
                <a:latin typeface="Times New Roman"/>
                <a:cs typeface="Times New Roman"/>
              </a:rPr>
              <a:t>Lines 14–16 assign new values to the elements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total</a:t>
            </a:r>
            <a:r>
              <a:rPr dirty="0" sz="1450" spc="-395">
                <a:latin typeface="Courier New"/>
                <a:cs typeface="Courier New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array. </a:t>
            </a:r>
            <a:r>
              <a:rPr dirty="0" sz="1450" spc="-10">
                <a:latin typeface="Times New Roman"/>
                <a:cs typeface="Times New Roman"/>
              </a:rPr>
              <a:t>In line </a:t>
            </a:r>
            <a:r>
              <a:rPr dirty="0" sz="1450" spc="-5">
                <a:latin typeface="Times New Roman"/>
                <a:cs typeface="Times New Roman"/>
              </a:rPr>
              <a:t>14,</a:t>
            </a:r>
            <a:endParaRPr sz="1450">
              <a:latin typeface="Times New Roman"/>
              <a:cs typeface="Times New Roman"/>
            </a:endParaRPr>
          </a:p>
          <a:p>
            <a:pPr marL="441959">
              <a:lnSpc>
                <a:spcPts val="1585"/>
              </a:lnSpc>
            </a:pPr>
            <a:r>
              <a:rPr dirty="0" sz="1450" spc="-15">
                <a:latin typeface="Courier New"/>
                <a:cs typeface="Courier New"/>
              </a:rPr>
              <a:t>total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element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0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given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sum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denver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element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0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5">
                <a:latin typeface="Courier New"/>
                <a:cs typeface="Courier New"/>
              </a:rPr>
              <a:t>philadelphia</a:t>
            </a:r>
            <a:endParaRPr sz="1450">
              <a:latin typeface="Courier New"/>
              <a:cs typeface="Courier New"/>
            </a:endParaRPr>
          </a:p>
          <a:p>
            <a:pPr marL="441959">
              <a:lnSpc>
                <a:spcPct val="100000"/>
              </a:lnSpc>
              <a:spcBef>
                <a:spcPts val="60"/>
              </a:spcBef>
            </a:pPr>
            <a:r>
              <a:rPr dirty="0" sz="1450" spc="-10">
                <a:latin typeface="Times New Roman"/>
                <a:cs typeface="Times New Roman"/>
              </a:rPr>
              <a:t>element </a:t>
            </a:r>
            <a:r>
              <a:rPr dirty="0" sz="1450" spc="-5">
                <a:latin typeface="Times New Roman"/>
                <a:cs typeface="Times New Roman"/>
              </a:rPr>
              <a:t>0. </a:t>
            </a:r>
            <a:r>
              <a:rPr dirty="0" sz="1450" spc="-10">
                <a:latin typeface="Times New Roman"/>
                <a:cs typeface="Times New Roman"/>
              </a:rPr>
              <a:t>Similar expressions are used in lines 15 and</a:t>
            </a:r>
            <a:r>
              <a:rPr dirty="0" sz="1450" spc="3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16.</a:t>
            </a:r>
            <a:endParaRPr sz="1450">
              <a:latin typeface="Times New Roman"/>
              <a:cs typeface="Times New Roman"/>
            </a:endParaRPr>
          </a:p>
          <a:p>
            <a:pPr marL="441959" marR="114935" indent="27305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Line 17 sets the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average</a:t>
            </a:r>
            <a:r>
              <a:rPr dirty="0" sz="1450" spc="-35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 to the average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three </a:t>
            </a:r>
            <a:r>
              <a:rPr dirty="0" sz="1450" spc="-15">
                <a:latin typeface="Courier New"/>
                <a:cs typeface="Courier New"/>
              </a:rPr>
              <a:t>total  </a:t>
            </a:r>
            <a:r>
              <a:rPr dirty="0" sz="1450" spc="-10">
                <a:latin typeface="Times New Roman"/>
                <a:cs typeface="Times New Roman"/>
              </a:rPr>
              <a:t>elements. Because </a:t>
            </a:r>
            <a:r>
              <a:rPr dirty="0" sz="1450" spc="-15">
                <a:latin typeface="Courier New"/>
                <a:cs typeface="Courier New"/>
              </a:rPr>
              <a:t>average </a:t>
            </a:r>
            <a:r>
              <a:rPr dirty="0" sz="1450" spc="-10">
                <a:latin typeface="Times New Roman"/>
                <a:cs typeface="Times New Roman"/>
              </a:rPr>
              <a:t>and the three </a:t>
            </a:r>
            <a:r>
              <a:rPr dirty="0" sz="1450" spc="-15">
                <a:latin typeface="Courier New"/>
                <a:cs typeface="Courier New"/>
              </a:rPr>
              <a:t>total </a:t>
            </a:r>
            <a:r>
              <a:rPr dirty="0" sz="1450" spc="-10">
                <a:latin typeface="Times New Roman"/>
                <a:cs typeface="Times New Roman"/>
              </a:rPr>
              <a:t>elements are integers, the  average is expressed as an integer rather than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floating-point</a:t>
            </a:r>
            <a:r>
              <a:rPr dirty="0" sz="1450" spc="50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number.</a:t>
            </a:r>
            <a:endParaRPr sz="1450">
              <a:latin typeface="Times New Roman"/>
              <a:cs typeface="Times New Roman"/>
            </a:endParaRPr>
          </a:p>
          <a:p>
            <a:pPr marL="441959" marR="449580" indent="27305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Lines 19–26 display the values stored in the </a:t>
            </a:r>
            <a:r>
              <a:rPr dirty="0" sz="1450" spc="-15">
                <a:latin typeface="Courier New"/>
                <a:cs typeface="Courier New"/>
              </a:rPr>
              <a:t>total </a:t>
            </a:r>
            <a:r>
              <a:rPr dirty="0" sz="1450" spc="-10">
                <a:latin typeface="Times New Roman"/>
                <a:cs typeface="Times New Roman"/>
              </a:rPr>
              <a:t>array and the </a:t>
            </a:r>
            <a:r>
              <a:rPr dirty="0" sz="1450" spc="-15">
                <a:latin typeface="Courier New"/>
                <a:cs typeface="Courier New"/>
              </a:rPr>
              <a:t>average  </a:t>
            </a:r>
            <a:r>
              <a:rPr dirty="0" sz="1450" spc="-10">
                <a:latin typeface="Times New Roman"/>
                <a:cs typeface="Times New Roman"/>
              </a:rPr>
              <a:t>variable, using the </a:t>
            </a:r>
            <a:r>
              <a:rPr dirty="0" sz="1450" spc="-15">
                <a:latin typeface="Courier New"/>
                <a:cs typeface="Courier New"/>
              </a:rPr>
              <a:t>System.out.format()</a:t>
            </a:r>
            <a:r>
              <a:rPr dirty="0" sz="1450" spc="-39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 to display the numeric  values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more readable form using</a:t>
            </a:r>
            <a:r>
              <a:rPr dirty="0" sz="1450" spc="1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commas.</a:t>
            </a:r>
            <a:endParaRPr sz="1450">
              <a:latin typeface="Times New Roman"/>
              <a:cs typeface="Times New Roman"/>
            </a:endParaRPr>
          </a:p>
          <a:p>
            <a:pPr marL="12700" marR="80645">
              <a:lnSpc>
                <a:spcPts val="1660"/>
              </a:lnSpc>
              <a:spcBef>
                <a:spcPts val="760"/>
              </a:spcBef>
            </a:pPr>
            <a:r>
              <a:rPr dirty="0" sz="1450" spc="-10">
                <a:latin typeface="Times New Roman"/>
                <a:cs typeface="Times New Roman"/>
              </a:rPr>
              <a:t>This application handles arrays </a:t>
            </a:r>
            <a:r>
              <a:rPr dirty="0" sz="1450" spc="-20">
                <a:latin typeface="Times New Roman"/>
                <a:cs typeface="Times New Roman"/>
              </a:rPr>
              <a:t>inefficiently. </a:t>
            </a:r>
            <a:r>
              <a:rPr dirty="0" sz="1450" spc="-10">
                <a:latin typeface="Times New Roman"/>
                <a:cs typeface="Times New Roman"/>
              </a:rPr>
              <a:t>The statements are almost identical, except  for the subscripts that indicate the array element to which you are referring. If the  HalfDollars application were being used to track 100 years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production totals instead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Times New Roman"/>
                <a:cs typeface="Times New Roman"/>
              </a:rPr>
              <a:t>three, this approach would require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lot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redundant</a:t>
            </a:r>
            <a:r>
              <a:rPr dirty="0" sz="1450" spc="3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statements.</a:t>
            </a:r>
            <a:endParaRPr sz="1450">
              <a:latin typeface="Times New Roman"/>
              <a:cs typeface="Times New Roman"/>
            </a:endParaRPr>
          </a:p>
          <a:p>
            <a:pPr algn="just" marL="12700" marR="90805">
              <a:lnSpc>
                <a:spcPts val="1660"/>
              </a:lnSpc>
              <a:spcBef>
                <a:spcPts val="705"/>
              </a:spcBef>
            </a:pPr>
            <a:r>
              <a:rPr dirty="0" sz="1450" spc="-10">
                <a:latin typeface="Times New Roman"/>
                <a:cs typeface="Times New Roman"/>
              </a:rPr>
              <a:t>When dealing with arrays, you can use loops to cycle through an </a:t>
            </a:r>
            <a:r>
              <a:rPr dirty="0" sz="1450" spc="-20">
                <a:latin typeface="Times New Roman"/>
                <a:cs typeface="Times New Roman"/>
              </a:rPr>
              <a:t>array’s </a:t>
            </a:r>
            <a:r>
              <a:rPr dirty="0" sz="1450" spc="-10">
                <a:latin typeface="Times New Roman"/>
                <a:cs typeface="Times New Roman"/>
              </a:rPr>
              <a:t>elements instead 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dealing with each element </a:t>
            </a:r>
            <a:r>
              <a:rPr dirty="0" sz="1450" spc="-15">
                <a:latin typeface="Times New Roman"/>
                <a:cs typeface="Times New Roman"/>
              </a:rPr>
              <a:t>individually. </a:t>
            </a:r>
            <a:r>
              <a:rPr dirty="0" sz="1450" spc="-10">
                <a:latin typeface="Times New Roman"/>
                <a:cs typeface="Times New Roman"/>
              </a:rPr>
              <a:t>This makes the code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lot shorter and easier to  read. When you learn about loops later </a:t>
            </a:r>
            <a:r>
              <a:rPr dirty="0" sz="1450" spc="-25">
                <a:latin typeface="Times New Roman"/>
                <a:cs typeface="Times New Roman"/>
              </a:rPr>
              <a:t>today, </a:t>
            </a:r>
            <a:r>
              <a:rPr dirty="0" sz="1450" spc="-10">
                <a:latin typeface="Times New Roman"/>
                <a:cs typeface="Times New Roman"/>
              </a:rPr>
              <a:t>you see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rewrite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current</a:t>
            </a:r>
            <a:r>
              <a:rPr dirty="0" sz="1450" spc="14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example.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dirty="0" sz="1650" spc="-5" b="1">
                <a:latin typeface="Times New Roman"/>
                <a:cs typeface="Times New Roman"/>
              </a:rPr>
              <a:t>Multidimensional </a:t>
            </a:r>
            <a:r>
              <a:rPr dirty="0" sz="1650" b="1">
                <a:latin typeface="Times New Roman"/>
                <a:cs typeface="Times New Roman"/>
              </a:rPr>
              <a:t>Arrays</a:t>
            </a:r>
            <a:endParaRPr sz="1650">
              <a:latin typeface="Times New Roman"/>
              <a:cs typeface="Times New Roman"/>
            </a:endParaRPr>
          </a:p>
          <a:p>
            <a:pPr marL="12700" marR="126364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Arrays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multidimensional, containing more than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subscript to store information  in multiple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dimensions.</a:t>
            </a: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ts val="1660"/>
              </a:lnSpc>
              <a:spcBef>
                <a:spcPts val="710"/>
              </a:spcBef>
            </a:pPr>
            <a:r>
              <a:rPr dirty="0" sz="1450" spc="-10">
                <a:latin typeface="Times New Roman"/>
                <a:cs typeface="Times New Roman"/>
              </a:rPr>
              <a:t>A common use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multidimensional array is to represent the data in an </a:t>
            </a:r>
            <a:r>
              <a:rPr dirty="0" sz="1450" spc="-5">
                <a:latin typeface="Times New Roman"/>
                <a:cs typeface="Times New Roman"/>
              </a:rPr>
              <a:t>(x,y) </a:t>
            </a:r>
            <a:r>
              <a:rPr dirty="0" sz="1450" spc="-10">
                <a:latin typeface="Times New Roman"/>
                <a:cs typeface="Times New Roman"/>
              </a:rPr>
              <a:t>grid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array  elements.</a:t>
            </a:r>
            <a:endParaRPr sz="1450">
              <a:latin typeface="Times New Roman"/>
              <a:cs typeface="Times New Roman"/>
            </a:endParaRPr>
          </a:p>
          <a:p>
            <a:pPr marL="12700" marR="9525">
              <a:lnSpc>
                <a:spcPts val="1660"/>
              </a:lnSpc>
              <a:spcBef>
                <a:spcPts val="715"/>
              </a:spcBef>
            </a:pPr>
            <a:r>
              <a:rPr dirty="0" sz="1450" spc="-10">
                <a:latin typeface="Times New Roman"/>
                <a:cs typeface="Times New Roman"/>
              </a:rPr>
              <a:t>Java supports this by enabling an array to hold arrays as each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its elements. Those arrays  can also contain arrays, and so </a:t>
            </a:r>
            <a:r>
              <a:rPr dirty="0" sz="1450" spc="-5">
                <a:latin typeface="Times New Roman"/>
                <a:cs typeface="Times New Roman"/>
              </a:rPr>
              <a:t>on, </a:t>
            </a:r>
            <a:r>
              <a:rPr dirty="0" sz="1450" spc="-10">
                <a:latin typeface="Times New Roman"/>
                <a:cs typeface="Times New Roman"/>
              </a:rPr>
              <a:t>for as many dimensions as</a:t>
            </a:r>
            <a:r>
              <a:rPr dirty="0" sz="1450" spc="5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needed.</a:t>
            </a:r>
            <a:endParaRPr sz="1450">
              <a:latin typeface="Times New Roman"/>
              <a:cs typeface="Times New Roman"/>
            </a:endParaRPr>
          </a:p>
          <a:p>
            <a:pPr marL="469265" marR="867410" indent="-457200">
              <a:lnSpc>
                <a:spcPts val="2380"/>
              </a:lnSpc>
              <a:spcBef>
                <a:spcPts val="135"/>
              </a:spcBef>
            </a:pPr>
            <a:r>
              <a:rPr dirty="0" sz="1450" spc="-10">
                <a:latin typeface="Times New Roman"/>
                <a:cs typeface="Times New Roman"/>
              </a:rPr>
              <a:t>For example, consider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program that needs to accomplish the following tasks:  Record an integer value each day for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25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Times New Roman"/>
                <a:cs typeface="Times New Roman"/>
              </a:rPr>
              <a:t>year.</a:t>
            </a:r>
            <a:endParaRPr sz="145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450"/>
              </a:spcBef>
            </a:pPr>
            <a:r>
              <a:rPr dirty="0" sz="1450" spc="-15">
                <a:latin typeface="Times New Roman"/>
                <a:cs typeface="Times New Roman"/>
              </a:rPr>
              <a:t>Organize </a:t>
            </a:r>
            <a:r>
              <a:rPr dirty="0" sz="1450" spc="-10">
                <a:latin typeface="Times New Roman"/>
                <a:cs typeface="Times New Roman"/>
              </a:rPr>
              <a:t>those values by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week.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450" spc="-10">
                <a:latin typeface="Times New Roman"/>
                <a:cs typeface="Times New Roman"/>
              </a:rPr>
              <a:t>One way to </a:t>
            </a:r>
            <a:r>
              <a:rPr dirty="0" sz="1450" spc="-15">
                <a:latin typeface="Times New Roman"/>
                <a:cs typeface="Times New Roman"/>
              </a:rPr>
              <a:t>organize </a:t>
            </a:r>
            <a:r>
              <a:rPr dirty="0" sz="1450" spc="-10">
                <a:latin typeface="Times New Roman"/>
                <a:cs typeface="Times New Roman"/>
              </a:rPr>
              <a:t>this data is to create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53-element array in which each</a:t>
            </a:r>
            <a:r>
              <a:rPr dirty="0" sz="1450" spc="10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element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2" y="10022388"/>
            <a:ext cx="200977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75"/>
              </a:lnSpc>
            </a:pPr>
            <a:r>
              <a:rPr dirty="0" sz="1450" spc="-10">
                <a:latin typeface="Times New Roman"/>
                <a:cs typeface="Times New Roman"/>
              </a:rPr>
              <a:t>contains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7-element</a:t>
            </a:r>
            <a:r>
              <a:rPr dirty="0" sz="1450" spc="-3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array: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6858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6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44560" y="9930931"/>
            <a:ext cx="6283325" cy="430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75"/>
              </a:lnSpc>
            </a:pPr>
            <a:r>
              <a:rPr dirty="0" sz="1450" spc="-30">
                <a:latin typeface="Times New Roman"/>
                <a:cs typeface="Times New Roman"/>
              </a:rPr>
              <a:t>it’s </a:t>
            </a:r>
            <a:r>
              <a:rPr dirty="0" sz="1450" spc="-10">
                <a:latin typeface="Times New Roman"/>
                <a:cs typeface="Times New Roman"/>
              </a:rPr>
              <a:t>in, which is marked by the comments </a:t>
            </a:r>
            <a:r>
              <a:rPr dirty="0" sz="1450" spc="-10">
                <a:latin typeface="Courier New"/>
                <a:cs typeface="Courier New"/>
              </a:rPr>
              <a:t>// </a:t>
            </a:r>
            <a:r>
              <a:rPr dirty="0" sz="1450" spc="-15">
                <a:latin typeface="Courier New"/>
                <a:cs typeface="Courier New"/>
              </a:rPr>
              <a:t>start </a:t>
            </a:r>
            <a:r>
              <a:rPr dirty="0" sz="1450" spc="-10">
                <a:latin typeface="Courier New"/>
                <a:cs typeface="Courier New"/>
              </a:rPr>
              <a:t>of </a:t>
            </a:r>
            <a:r>
              <a:rPr dirty="0" sz="1450" spc="-15">
                <a:latin typeface="Courier New"/>
                <a:cs typeface="Courier New"/>
              </a:rPr>
              <a:t>block </a:t>
            </a:r>
            <a:r>
              <a:rPr dirty="0" sz="1450" spc="-10">
                <a:latin typeface="Times New Roman"/>
                <a:cs typeface="Times New Roman"/>
              </a:rPr>
              <a:t>and </a:t>
            </a:r>
            <a:r>
              <a:rPr dirty="0" sz="1450" spc="-10">
                <a:latin typeface="Courier New"/>
                <a:cs typeface="Courier New"/>
              </a:rPr>
              <a:t>// end</a:t>
            </a:r>
            <a:r>
              <a:rPr dirty="0" sz="1450" spc="-390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of</a:t>
            </a:r>
            <a:endParaRPr sz="1450">
              <a:latin typeface="Courier New"/>
              <a:cs typeface="Courier New"/>
            </a:endParaRPr>
          </a:p>
          <a:p>
            <a:pPr algn="r" marR="74295">
              <a:lnSpc>
                <a:spcPct val="100000"/>
              </a:lnSpc>
              <a:spcBef>
                <a:spcPts val="640"/>
              </a:spcBef>
            </a:pPr>
            <a:r>
              <a:rPr dirty="0" sz="800">
                <a:latin typeface="Arial"/>
                <a:cs typeface="Arial"/>
              </a:rPr>
              <a:t>Page 7 of</a:t>
            </a:r>
            <a:r>
              <a:rPr dirty="0" sz="800" spc="-10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23</a:t>
            </a:r>
            <a:endParaRPr sz="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98" y="668707"/>
            <a:ext cx="6660515" cy="9258935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67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[][] dayValue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</a:t>
            </a:r>
            <a:r>
              <a:rPr dirty="0" sz="1050" spc="25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int[53][7];</a:t>
            </a:r>
            <a:endParaRPr sz="1050">
              <a:latin typeface="Courier New"/>
              <a:cs typeface="Courier New"/>
            </a:endParaRPr>
          </a:p>
          <a:p>
            <a:pPr marL="12700" marR="72390">
              <a:lnSpc>
                <a:spcPts val="1660"/>
              </a:lnSpc>
              <a:spcBef>
                <a:spcPts val="835"/>
              </a:spcBef>
            </a:pPr>
            <a:r>
              <a:rPr dirty="0" sz="1450" spc="-10">
                <a:latin typeface="Times New Roman"/>
                <a:cs typeface="Times New Roman"/>
              </a:rPr>
              <a:t>This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arrays contains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total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371 integers, enough room for each day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year  (plus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few extra).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could set the value for the first day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10th week with the  following statement:</a:t>
            </a: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  <a:spcBef>
                <a:spcPts val="560"/>
              </a:spcBef>
            </a:pPr>
            <a:r>
              <a:rPr dirty="0" sz="1050" spc="10">
                <a:latin typeface="Courier New"/>
                <a:cs typeface="Courier New"/>
              </a:rPr>
              <a:t>dayValue[9][0]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14200;</a:t>
            </a:r>
            <a:endParaRPr sz="1050">
              <a:latin typeface="Courier New"/>
              <a:cs typeface="Courier New"/>
            </a:endParaRPr>
          </a:p>
          <a:p>
            <a:pPr marL="12700" marR="179070">
              <a:lnSpc>
                <a:spcPts val="1660"/>
              </a:lnSpc>
              <a:spcBef>
                <a:spcPts val="835"/>
              </a:spcBef>
            </a:pPr>
            <a:r>
              <a:rPr dirty="0" sz="1450" spc="-10">
                <a:latin typeface="Times New Roman"/>
                <a:cs typeface="Times New Roman"/>
              </a:rPr>
              <a:t>Remember that array indexes start at 0 instead </a:t>
            </a:r>
            <a:r>
              <a:rPr dirty="0" sz="1450" spc="-5">
                <a:latin typeface="Times New Roman"/>
                <a:cs typeface="Times New Roman"/>
              </a:rPr>
              <a:t>of 1, </a:t>
            </a:r>
            <a:r>
              <a:rPr dirty="0" sz="1450" spc="-10">
                <a:latin typeface="Times New Roman"/>
                <a:cs typeface="Times New Roman"/>
              </a:rPr>
              <a:t>so the 10th week is at element 9 and  the first day at element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0.</a:t>
            </a:r>
            <a:endParaRPr sz="1450">
              <a:latin typeface="Times New Roman"/>
              <a:cs typeface="Times New Roman"/>
            </a:endParaRPr>
          </a:p>
          <a:p>
            <a:pPr marL="12700" marR="102235">
              <a:lnSpc>
                <a:spcPct val="99300"/>
              </a:lnSpc>
              <a:spcBef>
                <a:spcPts val="605"/>
              </a:spcBef>
            </a:pP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can use the </a:t>
            </a:r>
            <a:r>
              <a:rPr dirty="0" sz="1450" spc="-15">
                <a:latin typeface="Courier New"/>
                <a:cs typeface="Courier New"/>
              </a:rPr>
              <a:t>length</a:t>
            </a:r>
            <a:r>
              <a:rPr dirty="0" sz="1450" spc="-29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instance variable with these arrays as you would any </a:t>
            </a:r>
            <a:r>
              <a:rPr dirty="0" sz="1450" spc="-20">
                <a:latin typeface="Times New Roman"/>
                <a:cs typeface="Times New Roman"/>
              </a:rPr>
              <a:t>other. </a:t>
            </a:r>
            <a:r>
              <a:rPr dirty="0" sz="1450" spc="-10">
                <a:latin typeface="Times New Roman"/>
                <a:cs typeface="Times New Roman"/>
              </a:rPr>
              <a:t>The  following statement contains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three-dimensional array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integers and displays the  number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elements in each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dimension: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marL="259079" marR="1209675">
              <a:lnSpc>
                <a:spcPts val="1220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10">
                <a:latin typeface="Courier New"/>
                <a:cs typeface="Courier New"/>
              </a:rPr>
              <a:t>[][][] cen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new int</a:t>
            </a:r>
            <a:r>
              <a:rPr dirty="0" sz="1050" spc="10">
                <a:latin typeface="Courier New"/>
                <a:cs typeface="Courier New"/>
              </a:rPr>
              <a:t>[100][52][7];  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“Elements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in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1st dimension: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“ </a:t>
            </a:r>
            <a:r>
              <a:rPr dirty="0" sz="1050" spc="15">
                <a:latin typeface="Courier New"/>
                <a:cs typeface="Courier New"/>
              </a:rPr>
              <a:t>+</a:t>
            </a:r>
            <a:r>
              <a:rPr dirty="0" sz="1050" spc="9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cen.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  <a:p>
            <a:pPr marL="259079" marR="715645">
              <a:lnSpc>
                <a:spcPts val="1220"/>
              </a:lnSpc>
              <a:spcBef>
                <a:spcPts val="10"/>
              </a:spcBef>
            </a:pP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“Elements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in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2nd dimension: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“ </a:t>
            </a:r>
            <a:r>
              <a:rPr dirty="0" sz="1050" spc="15">
                <a:latin typeface="Courier New"/>
                <a:cs typeface="Courier New"/>
              </a:rPr>
              <a:t>+ </a:t>
            </a:r>
            <a:r>
              <a:rPr dirty="0" sz="1050" spc="10">
                <a:latin typeface="Courier New"/>
                <a:cs typeface="Courier New"/>
              </a:rPr>
              <a:t>cen[0].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);  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“Elements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in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3rd dimension: </a:t>
            </a:r>
            <a:r>
              <a:rPr dirty="0" sz="1050" spc="15">
                <a:solidFill>
                  <a:srgbClr val="993300"/>
                </a:solidFill>
                <a:latin typeface="Courier New"/>
                <a:cs typeface="Courier New"/>
              </a:rPr>
              <a:t>“ </a:t>
            </a:r>
            <a:r>
              <a:rPr dirty="0" sz="1050" spc="15">
                <a:latin typeface="Courier New"/>
                <a:cs typeface="Courier New"/>
              </a:rPr>
              <a:t>+</a:t>
            </a:r>
            <a:r>
              <a:rPr dirty="0" sz="1050" spc="110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cen[0][0].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</a:t>
            </a:r>
            <a:r>
              <a:rPr dirty="0" sz="1050" spc="10">
                <a:latin typeface="Courier New"/>
                <a:cs typeface="Courier New"/>
              </a:rPr>
              <a:t>);</a:t>
            </a:r>
            <a:endParaRPr sz="10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50" spc="-5" b="1">
                <a:latin typeface="Times New Roman"/>
                <a:cs typeface="Times New Roman"/>
              </a:rPr>
              <a:t>Block Statements</a:t>
            </a:r>
            <a:endParaRPr sz="1650">
              <a:latin typeface="Times New Roman"/>
              <a:cs typeface="Times New Roman"/>
            </a:endParaRPr>
          </a:p>
          <a:p>
            <a:pPr marL="12700" marR="35560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Statements in Java are grouped into blocks. The beginning and ending boundaries </a:t>
            </a:r>
            <a:r>
              <a:rPr dirty="0" sz="1450" spc="-5">
                <a:latin typeface="Times New Roman"/>
                <a:cs typeface="Times New Roman"/>
              </a:rPr>
              <a:t>of a  </a:t>
            </a:r>
            <a:r>
              <a:rPr dirty="0" sz="1450" spc="-10">
                <a:latin typeface="Times New Roman"/>
                <a:cs typeface="Times New Roman"/>
              </a:rPr>
              <a:t>block are noted with brace characters—an opening brace </a:t>
            </a:r>
            <a:r>
              <a:rPr dirty="0" sz="1450" spc="-5">
                <a:latin typeface="Times New Roman"/>
                <a:cs typeface="Times New Roman"/>
              </a:rPr>
              <a:t>{ </a:t>
            </a:r>
            <a:r>
              <a:rPr dirty="0" sz="1450" spc="-10">
                <a:latin typeface="Times New Roman"/>
                <a:cs typeface="Times New Roman"/>
              </a:rPr>
              <a:t>for the beginning and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closing  brace </a:t>
            </a:r>
            <a:r>
              <a:rPr dirty="0" sz="1450" spc="-5">
                <a:latin typeface="Times New Roman"/>
                <a:cs typeface="Times New Roman"/>
              </a:rPr>
              <a:t>} </a:t>
            </a:r>
            <a:r>
              <a:rPr dirty="0" sz="1450" spc="-10">
                <a:latin typeface="Times New Roman"/>
                <a:cs typeface="Times New Roman"/>
              </a:rPr>
              <a:t>for 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ending.</a:t>
            </a:r>
            <a:endParaRPr sz="1450">
              <a:latin typeface="Times New Roman"/>
              <a:cs typeface="Times New Roman"/>
            </a:endParaRPr>
          </a:p>
          <a:p>
            <a:pPr marL="12700" marR="257175" indent="-635">
              <a:lnSpc>
                <a:spcPts val="1660"/>
              </a:lnSpc>
              <a:spcBef>
                <a:spcPts val="710"/>
              </a:spcBef>
            </a:pP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have used blocks to hold the variables and methods in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class definition and define  statements that belong in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method.</a:t>
            </a:r>
            <a:endParaRPr sz="1450">
              <a:latin typeface="Times New Roman"/>
              <a:cs typeface="Times New Roman"/>
            </a:endParaRPr>
          </a:p>
          <a:p>
            <a:pPr marL="12700" marR="97790" indent="-635">
              <a:lnSpc>
                <a:spcPts val="1660"/>
              </a:lnSpc>
              <a:spcBef>
                <a:spcPts val="710"/>
              </a:spcBef>
            </a:pPr>
            <a:r>
              <a:rPr dirty="0" sz="1450" spc="-10">
                <a:latin typeface="Times New Roman"/>
                <a:cs typeface="Times New Roman"/>
              </a:rPr>
              <a:t>Blocks also are called block statements because an entire block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used anywhere </a:t>
            </a:r>
            <a:r>
              <a:rPr dirty="0" sz="1450" spc="-5">
                <a:latin typeface="Times New Roman"/>
                <a:cs typeface="Times New Roman"/>
              </a:rPr>
              <a:t>a  </a:t>
            </a:r>
            <a:r>
              <a:rPr dirty="0" sz="1450" spc="-10">
                <a:latin typeface="Times New Roman"/>
                <a:cs typeface="Times New Roman"/>
              </a:rPr>
              <a:t>single statement could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used. Each statement inside the block then is executed from top  to bottom.</a:t>
            </a:r>
            <a:endParaRPr sz="1450">
              <a:latin typeface="Times New Roman"/>
              <a:cs typeface="Times New Roman"/>
            </a:endParaRPr>
          </a:p>
          <a:p>
            <a:pPr marL="12700" marR="342900">
              <a:lnSpc>
                <a:spcPts val="1660"/>
              </a:lnSpc>
              <a:spcBef>
                <a:spcPts val="710"/>
              </a:spcBef>
            </a:pP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can </a:t>
            </a:r>
            <a:r>
              <a:rPr dirty="0" sz="1450" spc="-5">
                <a:latin typeface="Times New Roman"/>
                <a:cs typeface="Times New Roman"/>
              </a:rPr>
              <a:t>put </a:t>
            </a:r>
            <a:r>
              <a:rPr dirty="0" sz="1450" spc="-10">
                <a:latin typeface="Times New Roman"/>
                <a:cs typeface="Times New Roman"/>
              </a:rPr>
              <a:t>blocks inside other blocks, just as you do when you </a:t>
            </a:r>
            <a:r>
              <a:rPr dirty="0" sz="1450" spc="-5">
                <a:latin typeface="Times New Roman"/>
                <a:cs typeface="Times New Roman"/>
              </a:rPr>
              <a:t>put a </a:t>
            </a:r>
            <a:r>
              <a:rPr dirty="0" sz="1450" spc="-10">
                <a:latin typeface="Times New Roman"/>
                <a:cs typeface="Times New Roman"/>
              </a:rPr>
              <a:t>method inside </a:t>
            </a:r>
            <a:r>
              <a:rPr dirty="0" sz="1450" spc="-5">
                <a:latin typeface="Times New Roman"/>
                <a:cs typeface="Times New Roman"/>
              </a:rPr>
              <a:t>a  </a:t>
            </a:r>
            <a:r>
              <a:rPr dirty="0" sz="1450" spc="-10">
                <a:latin typeface="Times New Roman"/>
                <a:cs typeface="Times New Roman"/>
              </a:rPr>
              <a:t>class definition.</a:t>
            </a:r>
            <a:endParaRPr sz="1450">
              <a:latin typeface="Times New Roman"/>
              <a:cs typeface="Times New Roman"/>
            </a:endParaRPr>
          </a:p>
          <a:p>
            <a:pPr marL="12700" marR="194310">
              <a:lnSpc>
                <a:spcPts val="1660"/>
              </a:lnSpc>
              <a:spcBef>
                <a:spcPts val="715"/>
              </a:spcBef>
            </a:pPr>
            <a:r>
              <a:rPr dirty="0" sz="1450" spc="-10">
                <a:latin typeface="Times New Roman"/>
                <a:cs typeface="Times New Roman"/>
              </a:rPr>
              <a:t>An important thing to note about using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block is that it creates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scope for the local  variables created inside the block. Scope is the part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program where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variable exists  and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used. If you try to use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variable outside its scope, an error</a:t>
            </a:r>
            <a:r>
              <a:rPr dirty="0" sz="1450" spc="10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occurs.</a:t>
            </a:r>
            <a:endParaRPr sz="1450">
              <a:latin typeface="Times New Roman"/>
              <a:cs typeface="Times New Roman"/>
            </a:endParaRPr>
          </a:p>
          <a:p>
            <a:pPr marL="12700" marR="41910">
              <a:lnSpc>
                <a:spcPts val="1660"/>
              </a:lnSpc>
              <a:spcBef>
                <a:spcPts val="710"/>
              </a:spcBef>
            </a:pPr>
            <a:r>
              <a:rPr dirty="0" sz="1450" spc="-10">
                <a:latin typeface="Times New Roman"/>
                <a:cs typeface="Times New Roman"/>
              </a:rPr>
              <a:t>In Java, the scope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variable is the block in which it was created. When you can declare  and use local variables inside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block, those variables cease to exist after the block is  finished executing. For example, the following method contains </a:t>
            </a:r>
            <a:r>
              <a:rPr dirty="0" sz="1450" spc="-5">
                <a:latin typeface="Times New Roman"/>
                <a:cs typeface="Times New Roman"/>
              </a:rPr>
              <a:t>a</a:t>
            </a:r>
            <a:r>
              <a:rPr dirty="0" sz="1450" spc="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block:</a:t>
            </a:r>
            <a:endParaRPr sz="1450">
              <a:latin typeface="Times New Roman"/>
              <a:cs typeface="Times New Roman"/>
            </a:endParaRPr>
          </a:p>
          <a:p>
            <a:pPr marL="588645" marR="4911725" indent="-329565">
              <a:lnSpc>
                <a:spcPts val="1220"/>
              </a:lnSpc>
              <a:spcBef>
                <a:spcPts val="62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void </a:t>
            </a:r>
            <a:r>
              <a:rPr dirty="0" sz="1050" spc="10">
                <a:latin typeface="Courier New"/>
                <a:cs typeface="Courier New"/>
              </a:rPr>
              <a:t>testBlock()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x =</a:t>
            </a:r>
            <a:r>
              <a:rPr dirty="0" sz="1050" spc="-1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10;</a:t>
            </a:r>
            <a:endParaRPr sz="1050">
              <a:latin typeface="Courier New"/>
              <a:cs typeface="Courier New"/>
            </a:endParaRPr>
          </a:p>
          <a:p>
            <a:pPr marL="917575" marR="4500245" indent="-329565">
              <a:lnSpc>
                <a:spcPts val="1220"/>
              </a:lnSpc>
              <a:spcBef>
                <a:spcPts val="10"/>
              </a:spcBef>
            </a:pPr>
            <a:r>
              <a:rPr dirty="0" sz="1050" spc="15">
                <a:latin typeface="Courier New"/>
                <a:cs typeface="Courier New"/>
              </a:rPr>
              <a:t>{ </a:t>
            </a: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// </a:t>
            </a:r>
            <a:r>
              <a:rPr dirty="0" sz="1050" spc="10">
                <a:solidFill>
                  <a:srgbClr val="939597"/>
                </a:solidFill>
                <a:latin typeface="Courier New"/>
                <a:cs typeface="Courier New"/>
              </a:rPr>
              <a:t>start </a:t>
            </a: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of </a:t>
            </a:r>
            <a:r>
              <a:rPr dirty="0" sz="1050" spc="10">
                <a:solidFill>
                  <a:srgbClr val="939597"/>
                </a:solidFill>
                <a:latin typeface="Courier New"/>
                <a:cs typeface="Courier New"/>
              </a:rPr>
              <a:t>block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5">
                <a:latin typeface="Courier New"/>
                <a:cs typeface="Courier New"/>
              </a:rPr>
              <a:t>y =</a:t>
            </a:r>
            <a:r>
              <a:rPr dirty="0" sz="1050" spc="-10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40;</a:t>
            </a:r>
            <a:endParaRPr sz="1050">
              <a:latin typeface="Courier New"/>
              <a:cs typeface="Courier New"/>
            </a:endParaRPr>
          </a:p>
          <a:p>
            <a:pPr algn="ctr" marR="3994150">
              <a:lnSpc>
                <a:spcPts val="1175"/>
              </a:lnSpc>
            </a:pPr>
            <a:r>
              <a:rPr dirty="0" sz="1050" spc="15">
                <a:latin typeface="Courier New"/>
                <a:cs typeface="Courier New"/>
              </a:rPr>
              <a:t>y = y +</a:t>
            </a:r>
            <a:r>
              <a:rPr dirty="0" sz="1050" spc="-1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x;</a:t>
            </a:r>
            <a:endParaRPr sz="1050">
              <a:latin typeface="Courier New"/>
              <a:cs typeface="Courier New"/>
            </a:endParaRPr>
          </a:p>
          <a:p>
            <a:pPr marL="588645">
              <a:lnSpc>
                <a:spcPts val="1225"/>
              </a:lnSpc>
            </a:pPr>
            <a:r>
              <a:rPr dirty="0" sz="1050" spc="15">
                <a:latin typeface="Courier New"/>
                <a:cs typeface="Courier New"/>
              </a:rPr>
              <a:t>} </a:t>
            </a: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// </a:t>
            </a:r>
            <a:r>
              <a:rPr dirty="0" sz="1050" spc="10">
                <a:solidFill>
                  <a:srgbClr val="939597"/>
                </a:solidFill>
                <a:latin typeface="Courier New"/>
                <a:cs typeface="Courier New"/>
              </a:rPr>
              <a:t>end </a:t>
            </a:r>
            <a:r>
              <a:rPr dirty="0" sz="1050" spc="15">
                <a:solidFill>
                  <a:srgbClr val="939597"/>
                </a:solidFill>
                <a:latin typeface="Courier New"/>
                <a:cs typeface="Courier New"/>
              </a:rPr>
              <a:t>of </a:t>
            </a:r>
            <a:r>
              <a:rPr dirty="0" sz="1050" spc="10">
                <a:solidFill>
                  <a:srgbClr val="939597"/>
                </a:solidFill>
                <a:latin typeface="Courier New"/>
                <a:cs typeface="Courier New"/>
              </a:rPr>
              <a:t>block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dirty="0" sz="1450" spc="-45">
                <a:latin typeface="Times New Roman"/>
                <a:cs typeface="Times New Roman"/>
              </a:rPr>
              <a:t>Two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defined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in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method: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x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y</a:t>
            </a:r>
            <a:r>
              <a:rPr dirty="0" sz="1450" spc="-10">
                <a:latin typeface="Times New Roman"/>
                <a:cs typeface="Times New Roman"/>
              </a:rPr>
              <a:t>.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scope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of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y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block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7906953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7934392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7902380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7199" y="7902380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93661" y="7911526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93659" y="7911527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7200" y="9095968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7200" y="9123408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 h="0">
                <a:moveTo>
                  <a:pt x="0" y="0"/>
                </a:moveTo>
                <a:lnTo>
                  <a:pt x="6645601" y="0"/>
                </a:lnTo>
              </a:path>
            </a:pathLst>
          </a:custGeom>
          <a:ln w="9146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7200" y="9091396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36585"/>
                </a:moveTo>
                <a:lnTo>
                  <a:pt x="0" y="0"/>
                </a:lnTo>
                <a:lnTo>
                  <a:pt x="9141" y="0"/>
                </a:lnTo>
                <a:lnTo>
                  <a:pt x="9141" y="27438"/>
                </a:lnTo>
                <a:lnTo>
                  <a:pt x="0" y="36585"/>
                </a:lnTo>
                <a:close/>
              </a:path>
            </a:pathLst>
          </a:custGeom>
          <a:solidFill>
            <a:srgbClr val="2B2B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7199" y="9091396"/>
            <a:ext cx="9525" cy="36830"/>
          </a:xfrm>
          <a:custGeom>
            <a:avLst/>
            <a:gdLst/>
            <a:ahLst/>
            <a:cxnLst/>
            <a:rect l="l" t="t" r="r" b="b"/>
            <a:pathLst>
              <a:path w="9525" h="36829">
                <a:moveTo>
                  <a:pt x="0" y="0"/>
                </a:moveTo>
                <a:lnTo>
                  <a:pt x="0" y="36585"/>
                </a:lnTo>
                <a:lnTo>
                  <a:pt x="9141" y="27438"/>
                </a:lnTo>
                <a:lnTo>
                  <a:pt x="9141" y="0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3661" y="9100542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093659" y="9100542"/>
            <a:ext cx="9525" cy="27940"/>
          </a:xfrm>
          <a:custGeom>
            <a:avLst/>
            <a:gdLst/>
            <a:ahLst/>
            <a:cxnLst/>
            <a:rect l="l" t="t" r="r" b="b"/>
            <a:pathLst>
              <a:path w="9525" h="27940">
                <a:moveTo>
                  <a:pt x="0" y="0"/>
                </a:moveTo>
                <a:lnTo>
                  <a:pt x="9141" y="0"/>
                </a:lnTo>
                <a:lnTo>
                  <a:pt x="9141" y="27438"/>
                </a:lnTo>
                <a:lnTo>
                  <a:pt x="0" y="27438"/>
                </a:lnTo>
                <a:lnTo>
                  <a:pt x="0" y="0"/>
                </a:lnTo>
                <a:close/>
              </a:path>
            </a:pathLst>
          </a:custGeom>
          <a:ln w="914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500" y="417184"/>
            <a:ext cx="6664325" cy="9757410"/>
          </a:xfrm>
          <a:prstGeom prst="rect">
            <a:avLst/>
          </a:prstGeom>
        </p:spPr>
        <p:txBody>
          <a:bodyPr wrap="square" lIns="0" tIns="3810" rIns="0" bIns="0" rtlCol="0" vert="horz">
            <a:spAutoFit/>
          </a:bodyPr>
          <a:lstStyle/>
          <a:p>
            <a:pPr marL="12700" marR="5080">
              <a:lnSpc>
                <a:spcPct val="103499"/>
              </a:lnSpc>
              <a:spcBef>
                <a:spcPts val="30"/>
              </a:spcBef>
            </a:pPr>
            <a:r>
              <a:rPr dirty="0" sz="1450" spc="-10">
                <a:latin typeface="Courier New"/>
                <a:cs typeface="Courier New"/>
              </a:rPr>
              <a:t>block</a:t>
            </a:r>
            <a:r>
              <a:rPr dirty="0" sz="1450" spc="-10">
                <a:latin typeface="Times New Roman"/>
                <a:cs typeface="Times New Roman"/>
              </a:rPr>
              <a:t>. The variable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used only within that block. An error would result if you tried  to use the </a:t>
            </a:r>
            <a:r>
              <a:rPr dirty="0" sz="1450" spc="-10">
                <a:latin typeface="Courier New"/>
                <a:cs typeface="Courier New"/>
              </a:rPr>
              <a:t>y</a:t>
            </a:r>
            <a:r>
              <a:rPr dirty="0" sz="1450" spc="-47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 in another part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the method.</a:t>
            </a:r>
            <a:endParaRPr sz="1450">
              <a:latin typeface="Times New Roman"/>
              <a:cs typeface="Times New Roman"/>
            </a:endParaRPr>
          </a:p>
          <a:p>
            <a:pPr marL="12700" marR="27305">
              <a:lnSpc>
                <a:spcPct val="103499"/>
              </a:lnSpc>
              <a:spcBef>
                <a:spcPts val="72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x</a:t>
            </a:r>
            <a:r>
              <a:rPr dirty="0" sz="1450" spc="-34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 was created inside the method </a:t>
            </a:r>
            <a:r>
              <a:rPr dirty="0" sz="1450" spc="-5">
                <a:latin typeface="Times New Roman"/>
                <a:cs typeface="Times New Roman"/>
              </a:rPr>
              <a:t>but </a:t>
            </a:r>
            <a:r>
              <a:rPr dirty="0" sz="1450" spc="-10">
                <a:latin typeface="Times New Roman"/>
                <a:cs typeface="Times New Roman"/>
              </a:rPr>
              <a:t>outside the inner block, so it can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used  anywhere in the method.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can modify the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Courier New"/>
                <a:cs typeface="Courier New"/>
              </a:rPr>
              <a:t>x</a:t>
            </a:r>
            <a:r>
              <a:rPr dirty="0" sz="1450" spc="-35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anywhere within the method.</a:t>
            </a:r>
            <a:endParaRPr sz="1450">
              <a:latin typeface="Times New Roman"/>
              <a:cs typeface="Times New Roman"/>
            </a:endParaRPr>
          </a:p>
          <a:p>
            <a:pPr marL="12700" marR="517525" indent="-635">
              <a:lnSpc>
                <a:spcPts val="1660"/>
              </a:lnSpc>
              <a:spcBef>
                <a:spcPts val="900"/>
              </a:spcBef>
            </a:pPr>
            <a:r>
              <a:rPr dirty="0" sz="1450" spc="-10">
                <a:latin typeface="Times New Roman"/>
                <a:cs typeface="Times New Roman"/>
              </a:rPr>
              <a:t>Block statements are used in class and method definitions and the logic and looping  structures you learn about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next.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dirty="0" sz="1650" spc="-5" b="1">
                <a:latin typeface="Times New Roman"/>
                <a:cs typeface="Times New Roman"/>
              </a:rPr>
              <a:t>If Conditionals</a:t>
            </a:r>
            <a:endParaRPr sz="1650">
              <a:latin typeface="Times New Roman"/>
              <a:cs typeface="Times New Roman"/>
            </a:endParaRPr>
          </a:p>
          <a:p>
            <a:pPr marL="12700" marR="304800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A key aspect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any programming language is how it enables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program to make  decisions. This is handled through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type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statement called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 i="1">
                <a:latin typeface="Times New Roman"/>
                <a:cs typeface="Times New Roman"/>
              </a:rPr>
              <a:t>conditional</a:t>
            </a:r>
            <a:r>
              <a:rPr dirty="0" sz="1450" spc="-10">
                <a:latin typeface="Times New Roman"/>
                <a:cs typeface="Times New Roman"/>
              </a:rPr>
              <a:t>,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statement  executed only if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specific condition is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met.</a:t>
            </a:r>
            <a:endParaRPr sz="1450">
              <a:latin typeface="Times New Roman"/>
              <a:cs typeface="Times New Roman"/>
            </a:endParaRPr>
          </a:p>
          <a:p>
            <a:pPr marL="12700" marR="12700">
              <a:lnSpc>
                <a:spcPct val="103499"/>
              </a:lnSpc>
              <a:spcBef>
                <a:spcPts val="525"/>
              </a:spcBef>
            </a:pPr>
            <a:r>
              <a:rPr dirty="0" sz="1450" spc="-10">
                <a:latin typeface="Times New Roman"/>
                <a:cs typeface="Times New Roman"/>
              </a:rPr>
              <a:t>The most basic conditional in Java is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10">
                <a:latin typeface="Times New Roman"/>
                <a:cs typeface="Times New Roman"/>
              </a:rPr>
              <a:t>. The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34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conditional uses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Boolean expression to  decide whether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statement should </a:t>
            </a:r>
            <a:r>
              <a:rPr dirty="0" sz="1450" spc="-5">
                <a:latin typeface="Times New Roman"/>
                <a:cs typeface="Times New Roman"/>
              </a:rPr>
              <a:t>be </a:t>
            </a:r>
            <a:r>
              <a:rPr dirty="0" sz="1450" spc="-10">
                <a:latin typeface="Times New Roman"/>
                <a:cs typeface="Times New Roman"/>
              </a:rPr>
              <a:t>executed. If the expression produces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Courier New"/>
                <a:cs typeface="Courier New"/>
              </a:rPr>
              <a:t>true </a:t>
            </a:r>
            <a:r>
              <a:rPr dirty="0" sz="1450" spc="-10">
                <a:latin typeface="Times New Roman"/>
                <a:cs typeface="Times New Roman"/>
              </a:rPr>
              <a:t>value,  the statement 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executed.</a:t>
            </a:r>
            <a:endParaRPr sz="1450">
              <a:latin typeface="Times New Roman"/>
              <a:cs typeface="Times New Roman"/>
            </a:endParaRPr>
          </a:p>
          <a:p>
            <a:pPr marL="12700" marR="277495">
              <a:lnSpc>
                <a:spcPts val="1660"/>
              </a:lnSpc>
              <a:spcBef>
                <a:spcPts val="760"/>
              </a:spcBef>
            </a:pPr>
            <a:r>
              <a:rPr dirty="0" sz="1450" spc="-25">
                <a:latin typeface="Times New Roman"/>
                <a:cs typeface="Times New Roman"/>
              </a:rPr>
              <a:t>Here’s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simple example that displays the message “Not enough </a:t>
            </a:r>
            <a:r>
              <a:rPr dirty="0" sz="1450" spc="-15">
                <a:latin typeface="Times New Roman"/>
                <a:cs typeface="Times New Roman"/>
              </a:rPr>
              <a:t>arguments” </a:t>
            </a:r>
            <a:r>
              <a:rPr dirty="0" sz="1450" spc="-10">
                <a:latin typeface="Times New Roman"/>
                <a:cs typeface="Times New Roman"/>
              </a:rPr>
              <a:t>only if the  value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 instance variable is less than</a:t>
            </a:r>
            <a:r>
              <a:rPr dirty="0" sz="1450" spc="20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3: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Times New Roman"/>
              <a:cs typeface="Times New Roman"/>
            </a:endParaRPr>
          </a:p>
          <a:p>
            <a:pPr marL="588010" marR="2529840" indent="-329565">
              <a:lnSpc>
                <a:spcPts val="1220"/>
              </a:lnSpc>
              <a:spcBef>
                <a:spcPts val="5"/>
              </a:spcBef>
            </a:pP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0">
                <a:latin typeface="Courier New"/>
                <a:cs typeface="Courier New"/>
              </a:rPr>
              <a:t>(arguments.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 </a:t>
            </a:r>
            <a:r>
              <a:rPr dirty="0" sz="1050" spc="15">
                <a:latin typeface="Courier New"/>
                <a:cs typeface="Courier New"/>
              </a:rPr>
              <a:t>&lt; 3) {  </a:t>
            </a:r>
            <a:r>
              <a:rPr dirty="0" sz="1050" spc="10">
                <a:latin typeface="Courier New"/>
                <a:cs typeface="Courier New"/>
              </a:rPr>
              <a:t>System.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out</a:t>
            </a:r>
            <a:r>
              <a:rPr dirty="0" sz="1050" spc="10">
                <a:latin typeface="Courier New"/>
                <a:cs typeface="Courier New"/>
              </a:rPr>
              <a:t>.println(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“Not enough arguments”</a:t>
            </a:r>
            <a:r>
              <a:rPr dirty="0" sz="1050" spc="10">
                <a:latin typeface="Courier New"/>
                <a:cs typeface="Courier New"/>
              </a:rPr>
              <a:t>);  System.exit(-1);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0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264795" indent="-635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If you want something else to happen when an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38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expression is </a:t>
            </a:r>
            <a:r>
              <a:rPr dirty="0" sz="1450" spc="-5">
                <a:latin typeface="Times New Roman"/>
                <a:cs typeface="Times New Roman"/>
              </a:rPr>
              <a:t>not 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10">
                <a:latin typeface="Times New Roman"/>
                <a:cs typeface="Times New Roman"/>
              </a:rPr>
              <a:t>, you can use  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else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keyword.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following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example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both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else</a:t>
            </a:r>
            <a:r>
              <a:rPr dirty="0" sz="1450" spc="-10">
                <a:latin typeface="Times New Roman"/>
                <a:cs typeface="Times New Roman"/>
              </a:rPr>
              <a:t>:</a:t>
            </a:r>
            <a:endParaRPr sz="1450">
              <a:latin typeface="Times New Roman"/>
              <a:cs typeface="Times New Roman"/>
            </a:endParaRPr>
          </a:p>
          <a:p>
            <a:pPr marL="259079" marR="5245100">
              <a:lnSpc>
                <a:spcPts val="1220"/>
              </a:lnSpc>
              <a:spcBef>
                <a:spcPts val="819"/>
              </a:spcBef>
            </a:pPr>
            <a:r>
              <a:rPr dirty="0" sz="1050" spc="10">
                <a:latin typeface="Courier New"/>
                <a:cs typeface="Courier New"/>
              </a:rPr>
              <a:t>String server; 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dirty="0" sz="1050" spc="-15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duration;</a:t>
            </a:r>
            <a:endParaRPr sz="1050">
              <a:latin typeface="Courier New"/>
              <a:cs typeface="Courier New"/>
            </a:endParaRPr>
          </a:p>
          <a:p>
            <a:pPr marL="588010" marR="4175125" indent="-329565">
              <a:lnSpc>
                <a:spcPts val="1220"/>
              </a:lnSpc>
              <a:spcBef>
                <a:spcPts val="10"/>
              </a:spcBef>
            </a:pP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0">
                <a:latin typeface="Courier New"/>
                <a:cs typeface="Courier New"/>
              </a:rPr>
              <a:t>(arguments.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length </a:t>
            </a:r>
            <a:r>
              <a:rPr dirty="0" sz="1050" spc="15">
                <a:latin typeface="Courier New"/>
                <a:cs typeface="Courier New"/>
              </a:rPr>
              <a:t>&lt; 1) {  </a:t>
            </a:r>
            <a:r>
              <a:rPr dirty="0" sz="1050" spc="10">
                <a:latin typeface="Courier New"/>
                <a:cs typeface="Courier New"/>
              </a:rPr>
              <a:t>server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“localhost”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175"/>
              </a:lnSpc>
            </a:pPr>
            <a:r>
              <a:rPr dirty="0" sz="1050" spc="15">
                <a:latin typeface="Courier New"/>
                <a:cs typeface="Courier New"/>
              </a:rPr>
              <a:t>}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else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225"/>
              </a:lnSpc>
            </a:pPr>
            <a:r>
              <a:rPr dirty="0" sz="1050" spc="10">
                <a:latin typeface="Courier New"/>
                <a:cs typeface="Courier New"/>
              </a:rPr>
              <a:t>server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latin typeface="Courier New"/>
                <a:cs typeface="Courier New"/>
              </a:rPr>
              <a:t>arguments[0];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190500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35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conditional executes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statements based on the result </a:t>
            </a:r>
            <a:r>
              <a:rPr dirty="0" sz="1450" spc="-5">
                <a:latin typeface="Times New Roman"/>
                <a:cs typeface="Times New Roman"/>
              </a:rPr>
              <a:t>of a </a:t>
            </a:r>
            <a:r>
              <a:rPr dirty="0" sz="1450" spc="-10">
                <a:latin typeface="Times New Roman"/>
                <a:cs typeface="Times New Roman"/>
              </a:rPr>
              <a:t>single Boolean  test.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131445">
              <a:lnSpc>
                <a:spcPct val="100000"/>
              </a:lnSpc>
            </a:pPr>
            <a:r>
              <a:rPr dirty="0" sz="1450" spc="-10" b="1">
                <a:solidFill>
                  <a:srgbClr val="57595B"/>
                </a:solidFill>
                <a:latin typeface="Times New Roman"/>
                <a:cs typeface="Times New Roman"/>
              </a:rPr>
              <a:t>Note</a:t>
            </a:r>
            <a:endParaRPr sz="1450">
              <a:latin typeface="Times New Roman"/>
              <a:cs typeface="Times New Roman"/>
            </a:endParaRPr>
          </a:p>
          <a:p>
            <a:pPr algn="just" marL="259079" marR="422275" indent="-635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Times New Roman"/>
                <a:cs typeface="Times New Roman"/>
              </a:rPr>
              <a:t>difference </a:t>
            </a:r>
            <a:r>
              <a:rPr dirty="0" sz="1450" spc="-10">
                <a:latin typeface="Times New Roman"/>
                <a:cs typeface="Times New Roman"/>
              </a:rPr>
              <a:t>between </a:t>
            </a:r>
            <a:r>
              <a:rPr dirty="0" sz="1450" spc="-10">
                <a:latin typeface="Courier New"/>
                <a:cs typeface="Courier New"/>
              </a:rPr>
              <a:t>if </a:t>
            </a:r>
            <a:r>
              <a:rPr dirty="0" sz="1450" spc="-10">
                <a:latin typeface="Times New Roman"/>
                <a:cs typeface="Times New Roman"/>
              </a:rPr>
              <a:t>conditionals in Java and those in other languages is that  Java conditionals produce only Boolean values (</a:t>
            </a:r>
            <a:r>
              <a:rPr dirty="0" sz="1450" spc="-10">
                <a:latin typeface="Courier New"/>
                <a:cs typeface="Courier New"/>
              </a:rPr>
              <a:t>true</a:t>
            </a:r>
            <a:r>
              <a:rPr dirty="0" sz="1450" spc="-415">
                <a:latin typeface="Courier New"/>
                <a:cs typeface="Courier New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Courier New"/>
                <a:cs typeface="Courier New"/>
              </a:rPr>
              <a:t>false</a:t>
            </a:r>
            <a:r>
              <a:rPr dirty="0" sz="1450" spc="-10">
                <a:latin typeface="Times New Roman"/>
                <a:cs typeface="Times New Roman"/>
              </a:rPr>
              <a:t>). In C and C++,  the test can return an</a:t>
            </a:r>
            <a:r>
              <a:rPr dirty="0" sz="1450" spc="10">
                <a:latin typeface="Times New Roman"/>
                <a:cs typeface="Times New Roman"/>
              </a:rPr>
              <a:t> </a:t>
            </a:r>
            <a:r>
              <a:rPr dirty="0" sz="1450" spc="-20">
                <a:latin typeface="Times New Roman"/>
                <a:cs typeface="Times New Roman"/>
              </a:rPr>
              <a:t>integer.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92455">
              <a:lnSpc>
                <a:spcPct val="103499"/>
              </a:lnSpc>
              <a:spcBef>
                <a:spcPts val="5"/>
              </a:spcBef>
            </a:pPr>
            <a:r>
              <a:rPr dirty="0" sz="1450" spc="-10">
                <a:latin typeface="Times New Roman"/>
                <a:cs typeface="Times New Roman"/>
              </a:rPr>
              <a:t>Using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10">
                <a:latin typeface="Times New Roman"/>
                <a:cs typeface="Times New Roman"/>
              </a:rPr>
              <a:t>, you can include only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single statement as the code to execute if the test  expression is true and another statement if the expression is</a:t>
            </a:r>
            <a:r>
              <a:rPr dirty="0" sz="1450" spc="5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false.</a:t>
            </a:r>
            <a:endParaRPr sz="1450">
              <a:latin typeface="Times New Roman"/>
              <a:cs typeface="Times New Roman"/>
            </a:endParaRPr>
          </a:p>
          <a:p>
            <a:pPr marL="12700" marR="8890">
              <a:lnSpc>
                <a:spcPts val="1660"/>
              </a:lnSpc>
              <a:spcBef>
                <a:spcPts val="755"/>
              </a:spcBef>
            </a:pPr>
            <a:r>
              <a:rPr dirty="0" sz="1450" spc="-20">
                <a:latin typeface="Times New Roman"/>
                <a:cs typeface="Times New Roman"/>
              </a:rPr>
              <a:t>However, </a:t>
            </a:r>
            <a:r>
              <a:rPr dirty="0" sz="1450" spc="-10">
                <a:latin typeface="Times New Roman"/>
                <a:cs typeface="Times New Roman"/>
              </a:rPr>
              <a:t>as you learned earlier </a:t>
            </a:r>
            <a:r>
              <a:rPr dirty="0" sz="1450" spc="-25">
                <a:latin typeface="Times New Roman"/>
                <a:cs typeface="Times New Roman"/>
              </a:rPr>
              <a:t>today,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block can appear anywhere in Java that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single  statement can </a:t>
            </a:r>
            <a:r>
              <a:rPr dirty="0" sz="1450" spc="-20">
                <a:latin typeface="Times New Roman"/>
                <a:cs typeface="Times New Roman"/>
              </a:rPr>
              <a:t>appear. </a:t>
            </a:r>
            <a:r>
              <a:rPr dirty="0" sz="1450" spc="-10">
                <a:latin typeface="Times New Roman"/>
                <a:cs typeface="Times New Roman"/>
              </a:rPr>
              <a:t>If you want to do more than </a:t>
            </a:r>
            <a:r>
              <a:rPr dirty="0" sz="1450" spc="-5">
                <a:latin typeface="Times New Roman"/>
                <a:cs typeface="Times New Roman"/>
              </a:rPr>
              <a:t>one </a:t>
            </a:r>
            <a:r>
              <a:rPr dirty="0" sz="1450" spc="-10">
                <a:latin typeface="Times New Roman"/>
                <a:cs typeface="Times New Roman"/>
              </a:rPr>
              <a:t>thing as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result </a:t>
            </a:r>
            <a:r>
              <a:rPr dirty="0" sz="1450" spc="-5">
                <a:latin typeface="Times New Roman"/>
                <a:cs typeface="Times New Roman"/>
              </a:rPr>
              <a:t>of </a:t>
            </a:r>
            <a:r>
              <a:rPr dirty="0" sz="1450" spc="-10">
                <a:latin typeface="Times New Roman"/>
                <a:cs typeface="Times New Roman"/>
              </a:rPr>
              <a:t>an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37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statement,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56731" y="10222075"/>
            <a:ext cx="601980" cy="139065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800">
                <a:latin typeface="Arial"/>
                <a:cs typeface="Arial"/>
              </a:rPr>
              <a:t>Page 8 of</a:t>
            </a:r>
            <a:r>
              <a:rPr dirty="0" sz="800" spc="-9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23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40" y="3128025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77140" y="3448141"/>
            <a:ext cx="91411" cy="914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421757"/>
            <a:ext cx="6657340" cy="97986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48260">
              <a:lnSpc>
                <a:spcPts val="1689"/>
              </a:lnSpc>
              <a:spcBef>
                <a:spcPts val="185"/>
              </a:spcBef>
            </a:pPr>
            <a:r>
              <a:rPr dirty="0" sz="1450" spc="-10">
                <a:latin typeface="Times New Roman"/>
                <a:cs typeface="Times New Roman"/>
              </a:rPr>
              <a:t>you can enclose those statements inside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block. Note the following code, which was used  on </a:t>
            </a:r>
            <a:r>
              <a:rPr dirty="0" sz="1400">
                <a:latin typeface="Times New Roman"/>
                <a:cs typeface="Times New Roman"/>
              </a:rPr>
              <a:t>previous lecture </a:t>
            </a:r>
            <a:r>
              <a:rPr dirty="0" sz="1450" spc="-10">
                <a:latin typeface="Times New Roman"/>
                <a:cs typeface="Times New Roman"/>
              </a:rPr>
              <a:t>“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Getting Started with</a:t>
            </a:r>
            <a:r>
              <a:rPr dirty="0" u="sng" sz="1450" spc="-9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450" spc="-1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</a:rPr>
              <a:t>Java</a:t>
            </a:r>
            <a:r>
              <a:rPr dirty="0" sz="1450" spc="-10">
                <a:latin typeface="Times New Roman"/>
                <a:cs typeface="Times New Roman"/>
              </a:rPr>
              <a:t>”:</a:t>
            </a:r>
            <a:endParaRPr sz="1450">
              <a:latin typeface="Times New Roman"/>
              <a:cs typeface="Times New Roman"/>
            </a:endParaRPr>
          </a:p>
          <a:p>
            <a:pPr marL="259079" marR="5237480">
              <a:lnSpc>
                <a:spcPts val="1220"/>
              </a:lnSpc>
              <a:spcBef>
                <a:spcPts val="56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int 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speed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;  </a:t>
            </a:r>
            <a:r>
              <a:rPr dirty="0" sz="1050" spc="10">
                <a:latin typeface="Courier New"/>
                <a:cs typeface="Courier New"/>
              </a:rPr>
              <a:t>String</a:t>
            </a:r>
            <a:r>
              <a:rPr dirty="0" sz="1050" spc="-35"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status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195"/>
              </a:lnSpc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float 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temperature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20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-60;</a:t>
            </a:r>
            <a:endParaRPr sz="10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marL="588010" marR="3921125" indent="-329565">
              <a:lnSpc>
                <a:spcPts val="1220"/>
              </a:lnSpc>
              <a:spcBef>
                <a:spcPts val="5"/>
              </a:spcBef>
            </a:pP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0">
                <a:latin typeface="Courier New"/>
                <a:cs typeface="Courier New"/>
              </a:rPr>
              <a:t>(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temperature </a:t>
            </a:r>
            <a:r>
              <a:rPr dirty="0" sz="1050" spc="15">
                <a:latin typeface="Courier New"/>
                <a:cs typeface="Courier New"/>
              </a:rPr>
              <a:t>&lt; </a:t>
            </a:r>
            <a:r>
              <a:rPr dirty="0" sz="1050" spc="10">
                <a:latin typeface="Courier New"/>
                <a:cs typeface="Courier New"/>
              </a:rPr>
              <a:t>-80)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status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“returning home”</a:t>
            </a:r>
            <a:r>
              <a:rPr dirty="0" sz="1050" spc="10">
                <a:latin typeface="Courier New"/>
                <a:cs typeface="Courier New"/>
              </a:rPr>
              <a:t>;  </a:t>
            </a:r>
            <a:r>
              <a:rPr dirty="0" sz="1050" spc="10">
                <a:solidFill>
                  <a:srgbClr val="008000"/>
                </a:solidFill>
                <a:latin typeface="Courier New"/>
                <a:cs typeface="Courier New"/>
              </a:rPr>
              <a:t>speed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1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5;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0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5080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0">
                <a:latin typeface="Courier New"/>
                <a:cs typeface="Courier New"/>
              </a:rPr>
              <a:t>if </a:t>
            </a:r>
            <a:r>
              <a:rPr dirty="0" sz="1450" spc="-10">
                <a:latin typeface="Times New Roman"/>
                <a:cs typeface="Times New Roman"/>
              </a:rPr>
              <a:t>statement in this example contains the test expression </a:t>
            </a:r>
            <a:r>
              <a:rPr dirty="0" sz="1450" spc="-15">
                <a:latin typeface="Courier New"/>
                <a:cs typeface="Courier New"/>
              </a:rPr>
              <a:t>temperature </a:t>
            </a:r>
            <a:r>
              <a:rPr dirty="0" sz="1450" spc="-10">
                <a:latin typeface="Courier New"/>
                <a:cs typeface="Courier New"/>
              </a:rPr>
              <a:t>&lt;</a:t>
            </a:r>
            <a:r>
              <a:rPr dirty="0" sz="1450" spc="-370">
                <a:latin typeface="Courier New"/>
                <a:cs typeface="Courier New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-80</a:t>
            </a:r>
            <a:r>
              <a:rPr dirty="0" sz="1450" spc="-10">
                <a:latin typeface="Times New Roman"/>
                <a:cs typeface="Times New Roman"/>
              </a:rPr>
              <a:t>. If  the </a:t>
            </a:r>
            <a:r>
              <a:rPr dirty="0" sz="1450" spc="-15">
                <a:latin typeface="Courier New"/>
                <a:cs typeface="Courier New"/>
              </a:rPr>
              <a:t>temperature </a:t>
            </a:r>
            <a:r>
              <a:rPr dirty="0" sz="1450" spc="-10">
                <a:latin typeface="Times New Roman"/>
                <a:cs typeface="Times New Roman"/>
              </a:rPr>
              <a:t>variable contains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value less than </a:t>
            </a:r>
            <a:r>
              <a:rPr dirty="0" sz="1450" spc="-5">
                <a:latin typeface="Times New Roman"/>
                <a:cs typeface="Times New Roman"/>
              </a:rPr>
              <a:t>–80, </a:t>
            </a:r>
            <a:r>
              <a:rPr dirty="0" sz="1450" spc="-10">
                <a:latin typeface="Times New Roman"/>
                <a:cs typeface="Times New Roman"/>
              </a:rPr>
              <a:t>the block statement is  executed, and two things</a:t>
            </a:r>
            <a:r>
              <a:rPr dirty="0" sz="1450" spc="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occur:</a:t>
            </a:r>
            <a:endParaRPr sz="1450">
              <a:latin typeface="Times New Roman"/>
              <a:cs typeface="Times New Roman"/>
            </a:endParaRPr>
          </a:p>
          <a:p>
            <a:pPr marL="469265" marR="1851660">
              <a:lnSpc>
                <a:spcPts val="2520"/>
              </a:lnSpc>
              <a:spcBef>
                <a:spcPts val="70"/>
              </a:spcBef>
            </a:pPr>
            <a:r>
              <a:rPr dirty="0" sz="1450" spc="-10">
                <a:latin typeface="Times New Roman"/>
                <a:cs typeface="Times New Roman"/>
              </a:rPr>
              <a:t>The </a:t>
            </a:r>
            <a:r>
              <a:rPr dirty="0" sz="1450" spc="-15">
                <a:latin typeface="Courier New"/>
                <a:cs typeface="Courier New"/>
              </a:rPr>
              <a:t>status</a:t>
            </a:r>
            <a:r>
              <a:rPr dirty="0" sz="1450" spc="-42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 is given the value “returning home.”  The </a:t>
            </a:r>
            <a:r>
              <a:rPr dirty="0" sz="1450" spc="-15">
                <a:latin typeface="Courier New"/>
                <a:cs typeface="Courier New"/>
              </a:rPr>
              <a:t>speed</a:t>
            </a:r>
            <a:r>
              <a:rPr dirty="0" sz="1450" spc="-49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 is set to </a:t>
            </a:r>
            <a:r>
              <a:rPr dirty="0" sz="1450" spc="-5">
                <a:latin typeface="Times New Roman"/>
                <a:cs typeface="Times New Roman"/>
              </a:rPr>
              <a:t>5.</a:t>
            </a:r>
            <a:endParaRPr sz="1450">
              <a:latin typeface="Times New Roman"/>
              <a:cs typeface="Times New Roman"/>
            </a:endParaRPr>
          </a:p>
          <a:p>
            <a:pPr marL="12700" marR="75565">
              <a:lnSpc>
                <a:spcPct val="103499"/>
              </a:lnSpc>
              <a:spcBef>
                <a:spcPts val="505"/>
              </a:spcBef>
            </a:pPr>
            <a:r>
              <a:rPr dirty="0" sz="1450" spc="-10">
                <a:latin typeface="Times New Roman"/>
                <a:cs typeface="Times New Roman"/>
              </a:rPr>
              <a:t>If the </a:t>
            </a:r>
            <a:r>
              <a:rPr dirty="0" sz="1450" spc="-15">
                <a:latin typeface="Courier New"/>
                <a:cs typeface="Courier New"/>
              </a:rPr>
              <a:t>temperature</a:t>
            </a:r>
            <a:r>
              <a:rPr dirty="0" sz="1450" spc="-33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 is equal to </a:t>
            </a:r>
            <a:r>
              <a:rPr dirty="0" sz="1450" spc="-5">
                <a:latin typeface="Times New Roman"/>
                <a:cs typeface="Times New Roman"/>
              </a:rPr>
              <a:t>or </a:t>
            </a:r>
            <a:r>
              <a:rPr dirty="0" sz="1450" spc="-10">
                <a:latin typeface="Times New Roman"/>
                <a:cs typeface="Times New Roman"/>
              </a:rPr>
              <a:t>greater than </a:t>
            </a:r>
            <a:r>
              <a:rPr dirty="0" sz="1450" spc="-5">
                <a:latin typeface="Times New Roman"/>
                <a:cs typeface="Times New Roman"/>
              </a:rPr>
              <a:t>–80, </a:t>
            </a:r>
            <a:r>
              <a:rPr dirty="0" sz="1450" spc="-10">
                <a:latin typeface="Times New Roman"/>
                <a:cs typeface="Times New Roman"/>
              </a:rPr>
              <a:t>the entire block is skipped,  so nothing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happens.</a:t>
            </a:r>
            <a:endParaRPr sz="1450">
              <a:latin typeface="Times New Roman"/>
              <a:cs typeface="Times New Roman"/>
            </a:endParaRPr>
          </a:p>
          <a:p>
            <a:pPr marL="12700" marR="527685">
              <a:lnSpc>
                <a:spcPct val="103499"/>
              </a:lnSpc>
              <a:spcBef>
                <a:spcPts val="575"/>
              </a:spcBef>
            </a:pPr>
            <a:r>
              <a:rPr dirty="0" sz="1450" spc="-10">
                <a:latin typeface="Times New Roman"/>
                <a:cs typeface="Times New Roman"/>
              </a:rPr>
              <a:t>All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and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else</a:t>
            </a:r>
            <a:r>
              <a:rPr dirty="0" sz="1450" spc="-509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Boolean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tests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to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determine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whether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are  executed. </a:t>
            </a:r>
            <a:r>
              <a:rPr dirty="0" sz="1450" spc="-60">
                <a:latin typeface="Times New Roman"/>
                <a:cs typeface="Times New Roman"/>
              </a:rPr>
              <a:t>You </a:t>
            </a:r>
            <a:r>
              <a:rPr dirty="0" sz="1450" spc="-10">
                <a:latin typeface="Times New Roman"/>
                <a:cs typeface="Times New Roman"/>
              </a:rPr>
              <a:t>can use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boolean</a:t>
            </a:r>
            <a:r>
              <a:rPr dirty="0" sz="1450" spc="-31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 itself for this test, as in the following:</a:t>
            </a:r>
            <a:endParaRPr sz="1450">
              <a:latin typeface="Times New Roman"/>
              <a:cs typeface="Times New Roman"/>
            </a:endParaRPr>
          </a:p>
          <a:p>
            <a:pPr marL="259079">
              <a:lnSpc>
                <a:spcPts val="1240"/>
              </a:lnSpc>
              <a:spcBef>
                <a:spcPts val="750"/>
              </a:spcBef>
            </a:pPr>
            <a:r>
              <a:rPr dirty="0" sz="1050" spc="10">
                <a:latin typeface="Courier New"/>
                <a:cs typeface="Courier New"/>
              </a:rPr>
              <a:t>String status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259079" marR="4414520">
              <a:lnSpc>
                <a:spcPts val="1220"/>
              </a:lnSpc>
              <a:spcBef>
                <a:spcPts val="5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boolean </a:t>
            </a:r>
            <a:r>
              <a:rPr dirty="0" sz="1050" spc="10">
                <a:latin typeface="Courier New"/>
                <a:cs typeface="Courier New"/>
              </a:rPr>
              <a:t>outOfGas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true</a:t>
            </a:r>
            <a:r>
              <a:rPr dirty="0" sz="1050" spc="10">
                <a:latin typeface="Courier New"/>
                <a:cs typeface="Courier New"/>
              </a:rPr>
              <a:t>;  </a:t>
            </a: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0">
                <a:latin typeface="Courier New"/>
                <a:cs typeface="Courier New"/>
              </a:rPr>
              <a:t>(outOfGas)</a:t>
            </a:r>
            <a:r>
              <a:rPr dirty="0" sz="1050">
                <a:latin typeface="Courier New"/>
                <a:cs typeface="Courier New"/>
              </a:rPr>
              <a:t> </a:t>
            </a:r>
            <a:r>
              <a:rPr dirty="0" sz="1050" spc="15">
                <a:latin typeface="Courier New"/>
                <a:cs typeface="Courier New"/>
              </a:rPr>
              <a:t>{</a:t>
            </a:r>
            <a:endParaRPr sz="1050">
              <a:latin typeface="Courier New"/>
              <a:cs typeface="Courier New"/>
            </a:endParaRPr>
          </a:p>
          <a:p>
            <a:pPr marL="588010">
              <a:lnSpc>
                <a:spcPts val="1175"/>
              </a:lnSpc>
            </a:pPr>
            <a:r>
              <a:rPr dirty="0" sz="1050" spc="10">
                <a:latin typeface="Courier New"/>
                <a:cs typeface="Courier New"/>
              </a:rPr>
              <a:t>status </a:t>
            </a:r>
            <a:r>
              <a:rPr dirty="0" sz="1050" spc="15">
                <a:latin typeface="Courier New"/>
                <a:cs typeface="Courier New"/>
              </a:rPr>
              <a:t>=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“inactive”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240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 marL="12700" marR="78740">
              <a:lnSpc>
                <a:spcPct val="103499"/>
              </a:lnSpc>
              <a:spcBef>
                <a:spcPts val="655"/>
              </a:spcBef>
            </a:pPr>
            <a:r>
              <a:rPr dirty="0" sz="1450" spc="-10">
                <a:latin typeface="Times New Roman"/>
                <a:cs typeface="Times New Roman"/>
              </a:rPr>
              <a:t>The preceding example uses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Courier New"/>
                <a:cs typeface="Courier New"/>
              </a:rPr>
              <a:t>boolean</a:t>
            </a:r>
            <a:r>
              <a:rPr dirty="0" sz="1450" spc="-35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variable called </a:t>
            </a:r>
            <a:r>
              <a:rPr dirty="0" sz="1450" spc="-15">
                <a:latin typeface="Courier New"/>
                <a:cs typeface="Courier New"/>
              </a:rPr>
              <a:t>outOfGas</a:t>
            </a:r>
            <a:r>
              <a:rPr dirty="0" sz="1450" spc="-15">
                <a:latin typeface="Times New Roman"/>
                <a:cs typeface="Times New Roman"/>
              </a:rPr>
              <a:t>. </a:t>
            </a:r>
            <a:r>
              <a:rPr dirty="0" sz="1450" spc="-10">
                <a:latin typeface="Times New Roman"/>
                <a:cs typeface="Times New Roman"/>
              </a:rPr>
              <a:t>It functions exactly  like the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following:</a:t>
            </a:r>
            <a:endParaRPr sz="1450">
              <a:latin typeface="Times New Roman"/>
              <a:cs typeface="Times New Roman"/>
            </a:endParaRPr>
          </a:p>
          <a:p>
            <a:pPr marL="588010" marR="4414520" indent="-329565">
              <a:lnSpc>
                <a:spcPts val="1220"/>
              </a:lnSpc>
              <a:spcBef>
                <a:spcPts val="680"/>
              </a:spcBef>
            </a:pP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0">
                <a:latin typeface="Courier New"/>
                <a:cs typeface="Courier New"/>
              </a:rPr>
              <a:t>(outOfGas </a:t>
            </a:r>
            <a:r>
              <a:rPr dirty="0" sz="1050" spc="15">
                <a:latin typeface="Courier New"/>
                <a:cs typeface="Courier New"/>
              </a:rPr>
              <a:t>== </a:t>
            </a: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true</a:t>
            </a:r>
            <a:r>
              <a:rPr dirty="0" sz="1050" spc="10">
                <a:latin typeface="Courier New"/>
                <a:cs typeface="Courier New"/>
              </a:rPr>
              <a:t>) </a:t>
            </a:r>
            <a:r>
              <a:rPr dirty="0" sz="1050" spc="15">
                <a:latin typeface="Courier New"/>
                <a:cs typeface="Courier New"/>
              </a:rPr>
              <a:t>{  </a:t>
            </a:r>
            <a:r>
              <a:rPr dirty="0" sz="1050" spc="10">
                <a:latin typeface="Courier New"/>
                <a:cs typeface="Courier New"/>
              </a:rPr>
              <a:t>status </a:t>
            </a:r>
            <a:r>
              <a:rPr dirty="0" sz="1050" spc="15">
                <a:latin typeface="Courier New"/>
                <a:cs typeface="Courier New"/>
              </a:rPr>
              <a:t>=</a:t>
            </a:r>
            <a:r>
              <a:rPr dirty="0" sz="1050" spc="-20">
                <a:latin typeface="Courier New"/>
                <a:cs typeface="Courier New"/>
              </a:rPr>
              <a:t> </a:t>
            </a:r>
            <a:r>
              <a:rPr dirty="0" sz="1050" spc="10">
                <a:solidFill>
                  <a:srgbClr val="993300"/>
                </a:solidFill>
                <a:latin typeface="Courier New"/>
                <a:cs typeface="Courier New"/>
              </a:rPr>
              <a:t>“inactive”</a:t>
            </a:r>
            <a:r>
              <a:rPr dirty="0" sz="1050" spc="10">
                <a:latin typeface="Courier New"/>
                <a:cs typeface="Courier New"/>
              </a:rPr>
              <a:t>;</a:t>
            </a:r>
            <a:endParaRPr sz="1050">
              <a:latin typeface="Courier New"/>
              <a:cs typeface="Courier New"/>
            </a:endParaRPr>
          </a:p>
          <a:p>
            <a:pPr marL="259079">
              <a:lnSpc>
                <a:spcPts val="1195"/>
              </a:lnSpc>
            </a:pPr>
            <a:r>
              <a:rPr dirty="0" sz="1050" spc="15">
                <a:latin typeface="Courier New"/>
                <a:cs typeface="Courier New"/>
              </a:rPr>
              <a:t>}</a:t>
            </a:r>
            <a:endParaRPr sz="105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50" spc="-5" b="1">
                <a:latin typeface="Times New Roman"/>
                <a:cs typeface="Times New Roman"/>
              </a:rPr>
              <a:t>Switch Conditionals</a:t>
            </a:r>
            <a:endParaRPr sz="1650">
              <a:latin typeface="Times New Roman"/>
              <a:cs typeface="Times New Roman"/>
            </a:endParaRPr>
          </a:p>
          <a:p>
            <a:pPr marL="12700" marR="377190">
              <a:lnSpc>
                <a:spcPts val="1660"/>
              </a:lnSpc>
              <a:spcBef>
                <a:spcPts val="790"/>
              </a:spcBef>
            </a:pPr>
            <a:r>
              <a:rPr dirty="0" sz="1450" spc="-10">
                <a:latin typeface="Times New Roman"/>
                <a:cs typeface="Times New Roman"/>
              </a:rPr>
              <a:t>A common programming practice is to test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variable against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value, and if it </a:t>
            </a:r>
            <a:r>
              <a:rPr dirty="0" sz="1450" spc="-15">
                <a:latin typeface="Times New Roman"/>
                <a:cs typeface="Times New Roman"/>
              </a:rPr>
              <a:t>doesn’t  </a:t>
            </a:r>
            <a:r>
              <a:rPr dirty="0" sz="1450" spc="-10">
                <a:latin typeface="Times New Roman"/>
                <a:cs typeface="Times New Roman"/>
              </a:rPr>
              <a:t>match, test it again against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value, and so</a:t>
            </a:r>
            <a:r>
              <a:rPr dirty="0" sz="1450" spc="45">
                <a:latin typeface="Times New Roman"/>
                <a:cs typeface="Times New Roman"/>
              </a:rPr>
              <a:t> </a:t>
            </a:r>
            <a:r>
              <a:rPr dirty="0" sz="1450" spc="-5">
                <a:latin typeface="Times New Roman"/>
                <a:cs typeface="Times New Roman"/>
              </a:rPr>
              <a:t>on.</a:t>
            </a:r>
            <a:endParaRPr sz="1450">
              <a:latin typeface="Times New Roman"/>
              <a:cs typeface="Times New Roman"/>
            </a:endParaRPr>
          </a:p>
          <a:p>
            <a:pPr marL="12700" marR="157480">
              <a:lnSpc>
                <a:spcPct val="99300"/>
              </a:lnSpc>
              <a:spcBef>
                <a:spcPts val="605"/>
              </a:spcBef>
            </a:pPr>
            <a:r>
              <a:rPr dirty="0" sz="1450" spc="-10">
                <a:latin typeface="Times New Roman"/>
                <a:cs typeface="Times New Roman"/>
              </a:rPr>
              <a:t>This approach can become unwieldy if you’re using only </a:t>
            </a:r>
            <a:r>
              <a:rPr dirty="0" sz="1450" spc="-10">
                <a:latin typeface="Courier New"/>
                <a:cs typeface="Courier New"/>
              </a:rPr>
              <a:t>if </a:t>
            </a:r>
            <a:r>
              <a:rPr dirty="0" sz="1450" spc="-10">
                <a:latin typeface="Times New Roman"/>
                <a:cs typeface="Times New Roman"/>
              </a:rPr>
              <a:t>statements, depending on  how many </a:t>
            </a:r>
            <a:r>
              <a:rPr dirty="0" sz="1450" spc="-15">
                <a:latin typeface="Times New Roman"/>
                <a:cs typeface="Times New Roman"/>
              </a:rPr>
              <a:t>different </a:t>
            </a:r>
            <a:r>
              <a:rPr dirty="0" sz="1450" spc="-10">
                <a:latin typeface="Times New Roman"/>
                <a:cs typeface="Times New Roman"/>
              </a:rPr>
              <a:t>values you have to test. For example, you might end up with </a:t>
            </a:r>
            <a:r>
              <a:rPr dirty="0" sz="1450" spc="-5">
                <a:latin typeface="Times New Roman"/>
                <a:cs typeface="Times New Roman"/>
              </a:rPr>
              <a:t>a </a:t>
            </a:r>
            <a:r>
              <a:rPr dirty="0" sz="1450" spc="-10">
                <a:latin typeface="Times New Roman"/>
                <a:cs typeface="Times New Roman"/>
              </a:rPr>
              <a:t>set </a:t>
            </a:r>
            <a:r>
              <a:rPr dirty="0" sz="1450" spc="-5">
                <a:latin typeface="Times New Roman"/>
                <a:cs typeface="Times New Roman"/>
              </a:rPr>
              <a:t>of 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500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statements something like the following: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Times New Roman"/>
              <a:cs typeface="Times New Roman"/>
            </a:endParaRPr>
          </a:p>
          <a:p>
            <a:pPr marL="588010" marR="4250055" indent="-329565">
              <a:lnSpc>
                <a:spcPts val="1220"/>
              </a:lnSpc>
            </a:pP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0">
                <a:latin typeface="Courier New"/>
                <a:cs typeface="Courier New"/>
              </a:rPr>
              <a:t>(operation </a:t>
            </a:r>
            <a:r>
              <a:rPr dirty="0" sz="1050" spc="15">
                <a:latin typeface="Courier New"/>
                <a:cs typeface="Courier New"/>
              </a:rPr>
              <a:t>== </a:t>
            </a:r>
            <a:r>
              <a:rPr dirty="0" sz="1050" spc="10">
                <a:latin typeface="Courier New"/>
                <a:cs typeface="Courier New"/>
              </a:rPr>
              <a:t>‘+’)  add(object1,</a:t>
            </a:r>
            <a:r>
              <a:rPr dirty="0" sz="1050" spc="-1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object2);</a:t>
            </a:r>
            <a:endParaRPr sz="1050">
              <a:latin typeface="Courier New"/>
              <a:cs typeface="Courier New"/>
            </a:endParaRPr>
          </a:p>
          <a:p>
            <a:pPr marL="588010" marR="3839210" indent="-329565">
              <a:lnSpc>
                <a:spcPts val="1220"/>
              </a:lnSpc>
              <a:spcBef>
                <a:spcPts val="1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else </a:t>
            </a: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0">
                <a:latin typeface="Courier New"/>
                <a:cs typeface="Courier New"/>
              </a:rPr>
              <a:t>(operation </a:t>
            </a:r>
            <a:r>
              <a:rPr dirty="0" sz="1050" spc="15">
                <a:latin typeface="Courier New"/>
                <a:cs typeface="Courier New"/>
              </a:rPr>
              <a:t>== </a:t>
            </a:r>
            <a:r>
              <a:rPr dirty="0" sz="1050" spc="10">
                <a:latin typeface="Courier New"/>
                <a:cs typeface="Courier New"/>
              </a:rPr>
              <a:t>‘-‘)  subtract(object1,</a:t>
            </a:r>
            <a:r>
              <a:rPr dirty="0" sz="1050" spc="-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object2);</a:t>
            </a:r>
            <a:endParaRPr sz="1050">
              <a:latin typeface="Courier New"/>
              <a:cs typeface="Courier New"/>
            </a:endParaRPr>
          </a:p>
          <a:p>
            <a:pPr marL="588010" marR="3839210" indent="-329565">
              <a:lnSpc>
                <a:spcPts val="1220"/>
              </a:lnSpc>
              <a:spcBef>
                <a:spcPts val="5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else </a:t>
            </a: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0">
                <a:latin typeface="Courier New"/>
                <a:cs typeface="Courier New"/>
              </a:rPr>
              <a:t>(operation </a:t>
            </a:r>
            <a:r>
              <a:rPr dirty="0" sz="1050" spc="15">
                <a:latin typeface="Courier New"/>
                <a:cs typeface="Courier New"/>
              </a:rPr>
              <a:t>== </a:t>
            </a:r>
            <a:r>
              <a:rPr dirty="0" sz="1050" spc="10">
                <a:latin typeface="Courier New"/>
                <a:cs typeface="Courier New"/>
              </a:rPr>
              <a:t>‘*’)  multiply(object1,</a:t>
            </a:r>
            <a:r>
              <a:rPr dirty="0" sz="1050" spc="-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object2);</a:t>
            </a:r>
            <a:endParaRPr sz="1050">
              <a:latin typeface="Courier New"/>
              <a:cs typeface="Courier New"/>
            </a:endParaRPr>
          </a:p>
          <a:p>
            <a:pPr marL="588010" marR="4003675" indent="-329565">
              <a:lnSpc>
                <a:spcPts val="1220"/>
              </a:lnSpc>
              <a:spcBef>
                <a:spcPts val="10"/>
              </a:spcBef>
            </a:pPr>
            <a:r>
              <a:rPr dirty="0" sz="1050" spc="10">
                <a:solidFill>
                  <a:srgbClr val="0000FF"/>
                </a:solidFill>
                <a:latin typeface="Courier New"/>
                <a:cs typeface="Courier New"/>
              </a:rPr>
              <a:t>else </a:t>
            </a:r>
            <a:r>
              <a:rPr dirty="0" sz="1050" spc="15">
                <a:solidFill>
                  <a:srgbClr val="0000FF"/>
                </a:solidFill>
                <a:latin typeface="Courier New"/>
                <a:cs typeface="Courier New"/>
              </a:rPr>
              <a:t>if </a:t>
            </a:r>
            <a:r>
              <a:rPr dirty="0" sz="1050" spc="10">
                <a:latin typeface="Courier New"/>
                <a:cs typeface="Courier New"/>
              </a:rPr>
              <a:t>(operation </a:t>
            </a:r>
            <a:r>
              <a:rPr dirty="0" sz="1050" spc="15">
                <a:latin typeface="Courier New"/>
                <a:cs typeface="Courier New"/>
              </a:rPr>
              <a:t>== </a:t>
            </a:r>
            <a:r>
              <a:rPr dirty="0" sz="1050" spc="10">
                <a:latin typeface="Courier New"/>
                <a:cs typeface="Courier New"/>
              </a:rPr>
              <a:t>‘/’)  divide(object1,</a:t>
            </a:r>
            <a:r>
              <a:rPr dirty="0" sz="1050" spc="-5">
                <a:latin typeface="Courier New"/>
                <a:cs typeface="Courier New"/>
              </a:rPr>
              <a:t> </a:t>
            </a:r>
            <a:r>
              <a:rPr dirty="0" sz="1050" spc="10">
                <a:latin typeface="Courier New"/>
                <a:cs typeface="Courier New"/>
              </a:rPr>
              <a:t>object2);</a:t>
            </a:r>
            <a:endParaRPr sz="105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450" spc="-10">
                <a:latin typeface="Times New Roman"/>
                <a:cs typeface="Times New Roman"/>
              </a:rPr>
              <a:t>This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use</a:t>
            </a:r>
            <a:r>
              <a:rPr dirty="0" sz="1450" spc="-5">
                <a:latin typeface="Times New Roman"/>
                <a:cs typeface="Times New Roman"/>
              </a:rPr>
              <a:t> of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if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statements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is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called</a:t>
            </a:r>
            <a:r>
              <a:rPr dirty="0" sz="1450" spc="-5">
                <a:latin typeface="Times New Roman"/>
                <a:cs typeface="Times New Roman"/>
              </a:rPr>
              <a:t> a </a:t>
            </a:r>
            <a:r>
              <a:rPr dirty="0" sz="1450" spc="-10" i="1">
                <a:latin typeface="Times New Roman"/>
                <a:cs typeface="Times New Roman"/>
              </a:rPr>
              <a:t>nested</a:t>
            </a:r>
            <a:r>
              <a:rPr dirty="0" sz="1450" i="1">
                <a:latin typeface="Times New Roman"/>
                <a:cs typeface="Times New Roman"/>
              </a:rPr>
              <a:t> </a:t>
            </a:r>
            <a:r>
              <a:rPr dirty="0" sz="1450" spc="-10" i="1">
                <a:latin typeface="Courier New"/>
                <a:cs typeface="Courier New"/>
              </a:rPr>
              <a:t>if</a:t>
            </a:r>
            <a:r>
              <a:rPr dirty="0" sz="1450" spc="-515" i="1">
                <a:latin typeface="Courier New"/>
                <a:cs typeface="Courier New"/>
              </a:rPr>
              <a:t> </a:t>
            </a:r>
            <a:r>
              <a:rPr dirty="0" sz="1450" spc="-10" i="1">
                <a:latin typeface="Times New Roman"/>
                <a:cs typeface="Times New Roman"/>
              </a:rPr>
              <a:t>statement</a:t>
            </a:r>
            <a:r>
              <a:rPr dirty="0" sz="1450" spc="-5" i="1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because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each</a:t>
            </a:r>
            <a:r>
              <a:rPr dirty="0" sz="1450" spc="-5">
                <a:latin typeface="Times New Roman"/>
                <a:cs typeface="Times New Roman"/>
              </a:rPr>
              <a:t> </a:t>
            </a:r>
            <a:r>
              <a:rPr dirty="0" sz="1450" spc="-10">
                <a:latin typeface="Courier New"/>
                <a:cs typeface="Courier New"/>
              </a:rPr>
              <a:t>else</a:t>
            </a:r>
            <a:r>
              <a:rPr dirty="0" sz="1450" spc="-515">
                <a:latin typeface="Courier New"/>
                <a:cs typeface="Courier New"/>
              </a:rPr>
              <a:t> </a:t>
            </a:r>
            <a:r>
              <a:rPr dirty="0" sz="1450" spc="-10">
                <a:latin typeface="Times New Roman"/>
                <a:cs typeface="Times New Roman"/>
              </a:rPr>
              <a:t>statement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 </a:t>
            </a:r>
            <a:fld id="{81D60167-4931-47E6-BA6A-407CBD079E47}" type="slidenum">
              <a:rPr dirty="0"/>
              <a:t>10</a:t>
            </a:fld>
            <a:r>
              <a:rPr dirty="0"/>
              <a:t> of</a:t>
            </a:r>
            <a:r>
              <a:rPr dirty="0" spc="-90"/>
              <a:t> </a:t>
            </a:r>
            <a:r>
              <a:rPr dirty="0"/>
              <a:t>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E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2018-11-14T18:28:15Z</dcterms:created>
  <dcterms:modified xsi:type="dcterms:W3CDTF">2018-11-14T18:28:15Z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2018-11-14T00:00:00Z</vt:filetime>
  </property>
</Properties>
</file>