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5.xml"/><Relationship Id="rId3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39" y="1426822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39" y="1728650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7139" y="2030478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490" y="408038"/>
            <a:ext cx="6646545" cy="85134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596900">
              <a:lnSpc>
                <a:spcPct val="100000"/>
              </a:lnSpc>
              <a:spcBef>
                <a:spcPts val="114"/>
              </a:spcBef>
            </a:pPr>
            <a:r>
              <a:rPr dirty="0" baseline="2777" sz="3000" b="1">
                <a:latin typeface="Times New Roman"/>
                <a:cs typeface="Times New Roman"/>
              </a:rPr>
              <a:t>Array </a:t>
            </a:r>
            <a:r>
              <a:rPr dirty="0" sz="2000" b="1">
                <a:latin typeface="Times New Roman"/>
                <a:cs typeface="Times New Roman"/>
              </a:rPr>
              <a:t>, Logic, </a:t>
            </a:r>
            <a:r>
              <a:rPr dirty="0" sz="2000" spc="5" b="1">
                <a:latin typeface="Times New Roman"/>
                <a:cs typeface="Times New Roman"/>
              </a:rPr>
              <a:t>and</a:t>
            </a:r>
            <a:r>
              <a:rPr dirty="0" sz="2000" spc="-235" b="1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Loops</a:t>
            </a:r>
            <a:endParaRPr sz="2000">
              <a:latin typeface="Times New Roman"/>
              <a:cs typeface="Times New Roman"/>
            </a:endParaRPr>
          </a:p>
          <a:p>
            <a:pPr marL="469265" marR="568960" indent="-457200">
              <a:lnSpc>
                <a:spcPct val="136600"/>
              </a:lnSpc>
              <a:spcBef>
                <a:spcPts val="1760"/>
              </a:spcBef>
            </a:pPr>
            <a:r>
              <a:rPr dirty="0" sz="1450" spc="-40">
                <a:latin typeface="Times New Roman"/>
                <a:cs typeface="Times New Roman"/>
              </a:rPr>
              <a:t>Today, </a:t>
            </a:r>
            <a:r>
              <a:rPr dirty="0" sz="1450" spc="-10">
                <a:latin typeface="Times New Roman"/>
                <a:cs typeface="Times New Roman"/>
              </a:rPr>
              <a:t>you learn about three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most boring features in the Java language:  How to </a:t>
            </a:r>
            <a:r>
              <a:rPr dirty="0" sz="1450" spc="-15">
                <a:latin typeface="Times New Roman"/>
                <a:cs typeface="Times New Roman"/>
              </a:rPr>
              <a:t>organize </a:t>
            </a:r>
            <a:r>
              <a:rPr dirty="0" sz="1450" spc="-10">
                <a:latin typeface="Times New Roman"/>
                <a:cs typeface="Times New Roman"/>
              </a:rPr>
              <a:t>groups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same class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data type into lists called arrays  How to make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decide whether to do something based on logic  How to make part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Java program repeat itself by using</a:t>
            </a:r>
            <a:r>
              <a:rPr dirty="0" sz="1450" spc="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</a:t>
            </a:r>
            <a:endParaRPr sz="1450">
              <a:latin typeface="Times New Roman"/>
              <a:cs typeface="Times New Roman"/>
            </a:endParaRPr>
          </a:p>
          <a:p>
            <a:pPr marL="12700" marR="127000" indent="-63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If these features </a:t>
            </a:r>
            <a:r>
              <a:rPr dirty="0" sz="1450" spc="-15">
                <a:latin typeface="Times New Roman"/>
                <a:cs typeface="Times New Roman"/>
              </a:rPr>
              <a:t>don’t </a:t>
            </a:r>
            <a:r>
              <a:rPr dirty="0" sz="1450" spc="-10">
                <a:latin typeface="Times New Roman"/>
                <a:cs typeface="Times New Roman"/>
              </a:rPr>
              <a:t>sound boring to </a:t>
            </a:r>
            <a:r>
              <a:rPr dirty="0" sz="1450" spc="-5">
                <a:latin typeface="Times New Roman"/>
                <a:cs typeface="Times New Roman"/>
              </a:rPr>
              <a:t>you, </a:t>
            </a:r>
            <a:r>
              <a:rPr dirty="0" sz="1450" spc="-25">
                <a:latin typeface="Times New Roman"/>
                <a:cs typeface="Times New Roman"/>
              </a:rPr>
              <a:t>that’s </a:t>
            </a:r>
            <a:r>
              <a:rPr dirty="0" sz="1450" spc="-5">
                <a:latin typeface="Times New Roman"/>
                <a:cs typeface="Times New Roman"/>
              </a:rPr>
              <a:t>good. </a:t>
            </a:r>
            <a:r>
              <a:rPr dirty="0" sz="1450" spc="-10">
                <a:latin typeface="Times New Roman"/>
                <a:cs typeface="Times New Roman"/>
              </a:rPr>
              <a:t>Most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significant work that  you will accomplish with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Java software will use all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three.</a:t>
            </a:r>
            <a:endParaRPr sz="1450">
              <a:latin typeface="Times New Roman"/>
              <a:cs typeface="Times New Roman"/>
            </a:endParaRPr>
          </a:p>
          <a:p>
            <a:pPr marL="12700" marR="322580" indent="-635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These topics are boring for computers. They enable software to do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the things at  which it excels: performing repetitive tasks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repeatedly.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dirty="0" sz="1650" b="1">
                <a:latin typeface="Times New Roman"/>
                <a:cs typeface="Times New Roman"/>
              </a:rPr>
              <a:t>Arrays</a:t>
            </a:r>
            <a:endParaRPr sz="16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At this point, you have dealt with only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few variables in each Java program. In some  cases, </a:t>
            </a: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10">
                <a:latin typeface="Times New Roman"/>
                <a:cs typeface="Times New Roman"/>
              </a:rPr>
              <a:t>manageable to use individual variables to store information,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what if you had  20 items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related information to track?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could create 20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variables and set up  their initial values,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that approach becomes progressively more cumbersome as you  deal with </a:t>
            </a:r>
            <a:r>
              <a:rPr dirty="0" sz="1450" spc="-15">
                <a:latin typeface="Times New Roman"/>
                <a:cs typeface="Times New Roman"/>
              </a:rPr>
              <a:t>larger </a:t>
            </a:r>
            <a:r>
              <a:rPr dirty="0" sz="1450" spc="-10">
                <a:latin typeface="Times New Roman"/>
                <a:cs typeface="Times New Roman"/>
              </a:rPr>
              <a:t>amounts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information. What if there were 100 items,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even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1,000?</a:t>
            </a:r>
            <a:endParaRPr sz="1450">
              <a:latin typeface="Times New Roman"/>
              <a:cs typeface="Times New Roman"/>
            </a:endParaRPr>
          </a:p>
          <a:p>
            <a:pPr marL="12700" marR="133985" indent="-635">
              <a:lnSpc>
                <a:spcPts val="1660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Arrays are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way to store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list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items that have the same primitive data type, the same  class,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common parent class. Each item on the list goes into its own numbered slot so  that you can easily access the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information.</a:t>
            </a:r>
            <a:endParaRPr sz="1450">
              <a:latin typeface="Times New Roman"/>
              <a:cs typeface="Times New Roman"/>
            </a:endParaRPr>
          </a:p>
          <a:p>
            <a:pPr marL="12700" marR="43180">
              <a:lnSpc>
                <a:spcPct val="98000"/>
              </a:lnSpc>
              <a:spcBef>
                <a:spcPts val="620"/>
              </a:spcBef>
            </a:pPr>
            <a:r>
              <a:rPr dirty="0" sz="1450" spc="-10">
                <a:latin typeface="Times New Roman"/>
                <a:cs typeface="Times New Roman"/>
              </a:rPr>
              <a:t>Arrays can contain any type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information that is stored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variable,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after the array  is created, you can use it for that information type </a:t>
            </a:r>
            <a:r>
              <a:rPr dirty="0" sz="1450" spc="-25">
                <a:latin typeface="Times New Roman"/>
                <a:cs typeface="Times New Roman"/>
              </a:rPr>
              <a:t>only. </a:t>
            </a:r>
            <a:r>
              <a:rPr dirty="0" sz="1450" spc="-10">
                <a:latin typeface="Times New Roman"/>
                <a:cs typeface="Times New Roman"/>
              </a:rPr>
              <a:t>For example, you can have an 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integers,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objects,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arrays,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you </a:t>
            </a:r>
            <a:r>
              <a:rPr dirty="0" sz="1450" spc="-15">
                <a:latin typeface="Times New Roman"/>
                <a:cs typeface="Times New Roman"/>
              </a:rPr>
              <a:t>can’t </a:t>
            </a:r>
            <a:r>
              <a:rPr dirty="0" sz="1450" spc="-10">
                <a:latin typeface="Times New Roman"/>
                <a:cs typeface="Times New Roman"/>
              </a:rPr>
              <a:t>have an  array that contains both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4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 and the primitive type integers.</a:t>
            </a:r>
            <a:endParaRPr sz="1450">
              <a:latin typeface="Times New Roman"/>
              <a:cs typeface="Times New Roman"/>
            </a:endParaRPr>
          </a:p>
          <a:p>
            <a:pPr marL="12700" marR="191770">
              <a:lnSpc>
                <a:spcPct val="99300"/>
              </a:lnSpc>
              <a:spcBef>
                <a:spcPts val="795"/>
              </a:spcBef>
            </a:pPr>
            <a:r>
              <a:rPr dirty="0" sz="1450" spc="-10">
                <a:latin typeface="Times New Roman"/>
                <a:cs typeface="Times New Roman"/>
              </a:rPr>
              <a:t>There is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way around this prohibition: An array can hold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and any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its  subclasses. So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Object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 could contain any object in Java, including  the classes that represent the same values as primitive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types.</a:t>
            </a:r>
            <a:endParaRPr sz="1450">
              <a:latin typeface="Times New Roman"/>
              <a:cs typeface="Times New Roman"/>
            </a:endParaRPr>
          </a:p>
          <a:p>
            <a:pPr marL="12700" marR="35687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Java implements arrays differently than other languages—as objects treated like other  objects.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create an array in Java, you must do the</a:t>
            </a:r>
            <a:r>
              <a:rPr dirty="0" sz="1450" spc="9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following: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35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Declare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to hold the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35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array object and assign it to the array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variable.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40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Store information in that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5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30392" y="25171"/>
            <a:ext cx="188213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04: Assist. Lec. Dhafer T.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Shihab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10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495" y="325721"/>
            <a:ext cx="6612255" cy="8889365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50" spc="-10">
                <a:latin typeface="Times New Roman"/>
                <a:cs typeface="Times New Roman"/>
              </a:rPr>
              <a:t>contains another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4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until all possible tests have been made.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50" spc="-10">
                <a:latin typeface="Times New Roman"/>
                <a:cs typeface="Times New Roman"/>
              </a:rPr>
              <a:t>A better way to handle this situation in Java is by grouping actions with the</a:t>
            </a:r>
            <a:r>
              <a:rPr dirty="0" sz="1450" spc="6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endParaRPr sz="14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0">
                <a:latin typeface="Times New Roman"/>
                <a:cs typeface="Times New Roman"/>
              </a:rPr>
              <a:t>statement. The following example demonstrates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4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usage: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259079" marR="4945380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char </a:t>
            </a:r>
            <a:r>
              <a:rPr dirty="0" sz="1050" spc="10">
                <a:latin typeface="Courier New"/>
                <a:cs typeface="Courier New"/>
              </a:rPr>
              <a:t>grade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‘D’;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switch </a:t>
            </a:r>
            <a:r>
              <a:rPr dirty="0" sz="1050" spc="10">
                <a:latin typeface="Courier New"/>
                <a:cs typeface="Courier New"/>
              </a:rPr>
              <a:t>(grade)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latin typeface="Courier New"/>
                <a:cs typeface="Courier New"/>
              </a:rPr>
              <a:t>‘A’:</a:t>
            </a:r>
            <a:endParaRPr sz="1050">
              <a:latin typeface="Courier New"/>
              <a:cs typeface="Courier New"/>
            </a:endParaRPr>
          </a:p>
          <a:p>
            <a:pPr marL="917575" marR="29711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“Great job!”</a:t>
            </a:r>
            <a:r>
              <a:rPr dirty="0" sz="1050" spc="10">
                <a:latin typeface="Courier New"/>
                <a:cs typeface="Courier New"/>
              </a:rPr>
              <a:t>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latin typeface="Courier New"/>
                <a:cs typeface="Courier New"/>
              </a:rPr>
              <a:t>‘B’:</a:t>
            </a:r>
            <a:endParaRPr sz="1050">
              <a:latin typeface="Courier New"/>
              <a:cs typeface="Courier New"/>
            </a:endParaRPr>
          </a:p>
          <a:p>
            <a:pPr marL="917575" marR="3053080">
              <a:lnSpc>
                <a:spcPts val="1220"/>
              </a:lnSpc>
              <a:spcBef>
                <a:spcPts val="60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“Good job!”</a:t>
            </a:r>
            <a:r>
              <a:rPr dirty="0" sz="1050" spc="10">
                <a:latin typeface="Courier New"/>
                <a:cs typeface="Courier New"/>
              </a:rPr>
              <a:t>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latin typeface="Courier New"/>
                <a:cs typeface="Courier New"/>
              </a:rPr>
              <a:t>‘C’:</a:t>
            </a:r>
            <a:endParaRPr sz="1050">
              <a:latin typeface="Courier New"/>
              <a:cs typeface="Courier New"/>
            </a:endParaRPr>
          </a:p>
          <a:p>
            <a:pPr marL="917575" marR="231267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“You can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do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better</a:t>
            </a:r>
            <a:r>
              <a:rPr dirty="0" sz="1050" spc="10">
                <a:latin typeface="Courier New"/>
                <a:cs typeface="Courier New"/>
              </a:rPr>
              <a:t>!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”</a:t>
            </a:r>
            <a:r>
              <a:rPr dirty="0" sz="1050" spc="10">
                <a:latin typeface="Courier New"/>
                <a:cs typeface="Courier New"/>
              </a:rPr>
              <a:t>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default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“Consider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cheating!”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122555" indent="-63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42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is built on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test variable. In the preceding example, the variable is  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-5">
                <a:latin typeface="Times New Roman"/>
                <a:cs typeface="Times New Roman"/>
              </a:rPr>
              <a:t> of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grade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variable,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which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holds</a:t>
            </a:r>
            <a:r>
              <a:rPr dirty="0" sz="1450" spc="-5">
                <a:latin typeface="Times New Roman"/>
                <a:cs typeface="Times New Roman"/>
              </a:rPr>
              <a:t> a </a:t>
            </a:r>
            <a:r>
              <a:rPr dirty="0" sz="1450" spc="-10">
                <a:latin typeface="Courier New"/>
                <a:cs typeface="Courier New"/>
              </a:rPr>
              <a:t>char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value.</a:t>
            </a:r>
            <a:endParaRPr sz="1450">
              <a:latin typeface="Times New Roman"/>
              <a:cs typeface="Times New Roman"/>
            </a:endParaRPr>
          </a:p>
          <a:p>
            <a:pPr algn="just" marL="12700" marR="28511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test variable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the primitive types </a:t>
            </a:r>
            <a:r>
              <a:rPr dirty="0" sz="1450" spc="-10">
                <a:latin typeface="Courier New"/>
                <a:cs typeface="Courier New"/>
              </a:rPr>
              <a:t>byte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char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short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434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the class  </a:t>
            </a:r>
            <a:r>
              <a:rPr dirty="0" sz="1450" spc="-10">
                <a:latin typeface="Courier New"/>
                <a:cs typeface="Courier New"/>
              </a:rPr>
              <a:t>String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named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command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 decide which method to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call: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 marR="4287520">
              <a:lnSpc>
                <a:spcPts val="1220"/>
              </a:lnSpc>
            </a:pPr>
            <a:r>
              <a:rPr dirty="0" sz="1050" spc="10">
                <a:latin typeface="Courier New"/>
                <a:cs typeface="Courier New"/>
              </a:rPr>
              <a:t>String command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“close”</a:t>
            </a:r>
            <a:r>
              <a:rPr dirty="0" sz="1050" spc="10">
                <a:latin typeface="Courier New"/>
                <a:cs typeface="Courier New"/>
              </a:rPr>
              <a:t>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switch </a:t>
            </a:r>
            <a:r>
              <a:rPr dirty="0" sz="1050" spc="10">
                <a:latin typeface="Courier New"/>
                <a:cs typeface="Courier New"/>
              </a:rPr>
              <a:t>(command)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“open”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 marR="478091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openFile()</a:t>
            </a:r>
            <a:r>
              <a:rPr dirty="0" sz="1050" spc="15">
                <a:latin typeface="Courier New"/>
                <a:cs typeface="Courier New"/>
              </a:rPr>
              <a:t>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“close”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 marR="4699000">
              <a:lnSpc>
                <a:spcPts val="1220"/>
              </a:lnSpc>
              <a:spcBef>
                <a:spcPts val="60"/>
              </a:spcBef>
            </a:pPr>
            <a:r>
              <a:rPr dirty="0" sz="1050" spc="10">
                <a:latin typeface="Courier New"/>
                <a:cs typeface="Courier New"/>
              </a:rPr>
              <a:t>closeFile()</a:t>
            </a:r>
            <a:r>
              <a:rPr dirty="0" sz="1050" spc="15">
                <a:latin typeface="Courier New"/>
                <a:cs typeface="Courier New"/>
              </a:rPr>
              <a:t>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default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“Invalid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command”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448309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test variable is compared in turn with each </a:t>
            </a:r>
            <a:r>
              <a:rPr dirty="0" sz="1450" spc="-10">
                <a:latin typeface="Courier New"/>
                <a:cs typeface="Courier New"/>
              </a:rPr>
              <a:t>case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value. If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match is found, the  statement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statements after the test are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executed.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If no match is found, the </a:t>
            </a:r>
            <a:r>
              <a:rPr dirty="0" sz="1450" spc="-15">
                <a:latin typeface="Courier New"/>
                <a:cs typeface="Courier New"/>
              </a:rPr>
              <a:t>default </a:t>
            </a:r>
            <a:r>
              <a:rPr dirty="0" sz="1450" spc="-10">
                <a:latin typeface="Times New Roman"/>
                <a:cs typeface="Times New Roman"/>
              </a:rPr>
              <a:t>statement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statements are executed. Providing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5">
                <a:latin typeface="Courier New"/>
                <a:cs typeface="Courier New"/>
              </a:rPr>
              <a:t>default</a:t>
            </a:r>
            <a:r>
              <a:rPr dirty="0" sz="1450" spc="-34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is optional. If it is omitted and there is no match for any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case  </a:t>
            </a:r>
            <a:r>
              <a:rPr dirty="0" sz="1450" spc="-10">
                <a:latin typeface="Times New Roman"/>
                <a:cs typeface="Times New Roman"/>
              </a:rPr>
              <a:t>statements, the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4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might complete without executing anything.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1015" indent="-635">
              <a:lnSpc>
                <a:spcPct val="103499"/>
              </a:lnSpc>
            </a:pPr>
            <a:r>
              <a:rPr dirty="0" sz="1450" spc="-10">
                <a:latin typeface="Times New Roman"/>
                <a:cs typeface="Times New Roman"/>
              </a:rPr>
              <a:t>The following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revision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nested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 shown </a:t>
            </a:r>
            <a:r>
              <a:rPr dirty="0" sz="1450" spc="-20">
                <a:latin typeface="Times New Roman"/>
                <a:cs typeface="Times New Roman"/>
              </a:rPr>
              <a:t>previously. </a:t>
            </a:r>
            <a:r>
              <a:rPr dirty="0" sz="1450" spc="-10">
                <a:latin typeface="Times New Roman"/>
                <a:cs typeface="Times New Roman"/>
              </a:rPr>
              <a:t>It has been  rewritten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statement: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10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4" y="408038"/>
            <a:ext cx="6601459" cy="971169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588010" marR="4688205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switch </a:t>
            </a:r>
            <a:r>
              <a:rPr dirty="0" sz="1050" spc="10">
                <a:latin typeface="Courier New"/>
                <a:cs typeface="Courier New"/>
              </a:rPr>
              <a:t>(operation)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‘+’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 marR="3865879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latin typeface="Courier New"/>
                <a:cs typeface="Courier New"/>
              </a:rPr>
              <a:t>add(object1, object2);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‘-‘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 marR="3454400">
              <a:lnSpc>
                <a:spcPts val="1220"/>
              </a:lnSpc>
              <a:spcBef>
                <a:spcPts val="60"/>
              </a:spcBef>
            </a:pPr>
            <a:r>
              <a:rPr dirty="0" sz="1050" spc="10">
                <a:latin typeface="Courier New"/>
                <a:cs typeface="Courier New"/>
              </a:rPr>
              <a:t>subtract(object1, object2);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‘*’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 marR="345440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multiply(object1, object2);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‘/’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 marR="36188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divide(object1, object2);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9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473075" indent="-63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After each </a:t>
            </a:r>
            <a:r>
              <a:rPr dirty="0" sz="1450" spc="-10">
                <a:latin typeface="Courier New"/>
                <a:cs typeface="Courier New"/>
              </a:rPr>
              <a:t>case</a:t>
            </a:r>
            <a:r>
              <a:rPr dirty="0" sz="1450" spc="-10">
                <a:latin typeface="Times New Roman"/>
                <a:cs typeface="Times New Roman"/>
              </a:rPr>
              <a:t>, you can include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result statement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as many as you need.  Unlike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45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statements, multiple statements </a:t>
            </a:r>
            <a:r>
              <a:rPr dirty="0" sz="1450" spc="-15">
                <a:latin typeface="Times New Roman"/>
                <a:cs typeface="Times New Roman"/>
              </a:rPr>
              <a:t>don’t </a:t>
            </a:r>
            <a:r>
              <a:rPr dirty="0" sz="1450" spc="-10">
                <a:latin typeface="Times New Roman"/>
                <a:cs typeface="Times New Roman"/>
              </a:rPr>
              <a:t>require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statement.</a:t>
            </a:r>
            <a:endParaRPr sz="1450">
              <a:latin typeface="Times New Roman"/>
              <a:cs typeface="Times New Roman"/>
            </a:endParaRPr>
          </a:p>
          <a:p>
            <a:pPr marL="12700" marR="952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statement included with each </a:t>
            </a:r>
            <a:r>
              <a:rPr dirty="0" sz="1450" spc="-10">
                <a:latin typeface="Courier New"/>
                <a:cs typeface="Courier New"/>
              </a:rPr>
              <a:t>case </a:t>
            </a:r>
            <a:r>
              <a:rPr dirty="0" sz="1450" spc="-10">
                <a:latin typeface="Times New Roman"/>
                <a:cs typeface="Times New Roman"/>
              </a:rPr>
              <a:t>section determines when to stop  executing statements in response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matching </a:t>
            </a:r>
            <a:r>
              <a:rPr dirty="0" sz="1450" spc="-10">
                <a:latin typeface="Courier New"/>
                <a:cs typeface="Courier New"/>
              </a:rPr>
              <a:t>case</a:t>
            </a:r>
            <a:r>
              <a:rPr dirty="0" sz="1450" spc="-10">
                <a:latin typeface="Times New Roman"/>
                <a:cs typeface="Times New Roman"/>
              </a:rPr>
              <a:t>. Suppose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case </a:t>
            </a:r>
            <a:r>
              <a:rPr dirty="0" sz="1450" spc="-10">
                <a:latin typeface="Times New Roman"/>
                <a:cs typeface="Times New Roman"/>
              </a:rPr>
              <a:t>section has no 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statement. After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match is made, the statements for that match and all the  statements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further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down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until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switch  is found.</a:t>
            </a:r>
            <a:endParaRPr sz="1450">
              <a:latin typeface="Times New Roman"/>
              <a:cs typeface="Times New Roman"/>
            </a:endParaRPr>
          </a:p>
          <a:p>
            <a:pPr marL="12700" marR="146050">
              <a:lnSpc>
                <a:spcPct val="97300"/>
              </a:lnSpc>
              <a:spcBef>
                <a:spcPts val="685"/>
              </a:spcBef>
            </a:pPr>
            <a:r>
              <a:rPr dirty="0" sz="1450" spc="-10">
                <a:latin typeface="Times New Roman"/>
                <a:cs typeface="Times New Roman"/>
              </a:rPr>
              <a:t>In some situations, this might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exactly what you want to </a:t>
            </a:r>
            <a:r>
              <a:rPr dirty="0" sz="1450" spc="-5">
                <a:latin typeface="Times New Roman"/>
                <a:cs typeface="Times New Roman"/>
              </a:rPr>
              <a:t>do. </a:t>
            </a:r>
            <a:r>
              <a:rPr dirty="0" sz="1450" spc="-10">
                <a:latin typeface="Times New Roman"/>
                <a:cs typeface="Times New Roman"/>
              </a:rPr>
              <a:t>Otherwise, you should  include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statements to ensure that only the right code is executed. The </a:t>
            </a:r>
            <a:r>
              <a:rPr dirty="0" sz="1450" spc="-15">
                <a:latin typeface="Courier New"/>
                <a:cs typeface="Courier New"/>
              </a:rPr>
              <a:t>break  </a:t>
            </a:r>
            <a:r>
              <a:rPr dirty="0" sz="1450" spc="-10">
                <a:latin typeface="Times New Roman"/>
                <a:cs typeface="Times New Roman"/>
              </a:rPr>
              <a:t>statement, which you use again later in the section “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Breaking Out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Loops</a:t>
            </a:r>
            <a:r>
              <a:rPr dirty="0" sz="1450" spc="-10">
                <a:latin typeface="Times New Roman"/>
                <a:cs typeface="Times New Roman"/>
              </a:rPr>
              <a:t>,” stops  execution at the current point. Then it jumps to the statement after the closing brace that  ends the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statement.</a:t>
            </a:r>
            <a:endParaRPr sz="1450">
              <a:latin typeface="Times New Roman"/>
              <a:cs typeface="Times New Roman"/>
            </a:endParaRPr>
          </a:p>
          <a:p>
            <a:pPr marL="12700" marR="12382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One handy 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falling through without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occurs when multiple values need to  execute the same statements. </a:t>
            </a: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accomplish this task, you can use multiple </a:t>
            </a:r>
            <a:r>
              <a:rPr dirty="0" sz="1450" spc="-10">
                <a:latin typeface="Courier New"/>
                <a:cs typeface="Courier New"/>
              </a:rPr>
              <a:t>case </a:t>
            </a:r>
            <a:r>
              <a:rPr dirty="0" sz="1450" spc="-10">
                <a:latin typeface="Times New Roman"/>
                <a:cs typeface="Times New Roman"/>
              </a:rPr>
              <a:t>lines  with no result; the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45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executes the first statement it finds.</a:t>
            </a:r>
            <a:endParaRPr sz="1450">
              <a:latin typeface="Times New Roman"/>
              <a:cs typeface="Times New Roman"/>
            </a:endParaRPr>
          </a:p>
          <a:p>
            <a:pPr marL="12700" marR="9271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in the following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statement, the string “x is an even number” is  printed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2,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4,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6, 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8.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other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string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“x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odd  number” to </a:t>
            </a:r>
            <a:r>
              <a:rPr dirty="0" sz="1450" spc="-5">
                <a:latin typeface="Times New Roman"/>
                <a:cs typeface="Times New Roman"/>
              </a:rPr>
              <a:t>be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printed.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 marR="5346700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 = 5;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switch </a:t>
            </a:r>
            <a:r>
              <a:rPr dirty="0" sz="1050" spc="10">
                <a:latin typeface="Courier New"/>
                <a:cs typeface="Courier New"/>
              </a:rPr>
              <a:t>(x)</a:t>
            </a:r>
            <a:r>
              <a:rPr dirty="0" sz="1050" spc="-4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marL="917575" marR="221996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“x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is an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even number”</a:t>
            </a:r>
            <a:r>
              <a:rPr dirty="0" sz="1050" spc="10">
                <a:latin typeface="Courier New"/>
                <a:cs typeface="Courier New"/>
              </a:rPr>
              <a:t>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default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“x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is an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odd</a:t>
            </a:r>
            <a:r>
              <a:rPr dirty="0" sz="1050" spc="2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number”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ct val="100699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The next project for </a:t>
            </a:r>
            <a:r>
              <a:rPr dirty="0" sz="1450" spc="-25">
                <a:latin typeface="Times New Roman"/>
                <a:cs typeface="Times New Roman"/>
              </a:rPr>
              <a:t>today, </a:t>
            </a:r>
            <a:r>
              <a:rPr dirty="0" sz="1450" spc="-10">
                <a:latin typeface="Times New Roman"/>
                <a:cs typeface="Times New Roman"/>
              </a:rPr>
              <a:t>the DayCounter application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4.2</a:t>
            </a:r>
            <a:r>
              <a:rPr dirty="0" sz="1450" spc="-10">
                <a:latin typeface="Times New Roman"/>
                <a:cs typeface="Times New Roman"/>
              </a:rPr>
              <a:t>, takes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month and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year as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and displays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days in that month. A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statement, 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statements, and </a:t>
            </a:r>
            <a:r>
              <a:rPr dirty="0" sz="1450" spc="-10">
                <a:latin typeface="Courier New"/>
                <a:cs typeface="Courier New"/>
              </a:rPr>
              <a:t>else </a:t>
            </a:r>
            <a:r>
              <a:rPr dirty="0" sz="1450" spc="-10">
                <a:latin typeface="Times New Roman"/>
                <a:cs typeface="Times New Roman"/>
              </a:rPr>
              <a:t>statements are used. Create this application in NetBeans as an  empty Java file in the </a:t>
            </a:r>
            <a:r>
              <a:rPr dirty="0" sz="1450" spc="-15">
                <a:latin typeface="Courier New"/>
                <a:cs typeface="Courier New"/>
              </a:rPr>
              <a:t>com.java21days</a:t>
            </a:r>
            <a:r>
              <a:rPr dirty="0" sz="1450" spc="-4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package.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37" y="102895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37" y="105639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37" y="10243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34" y="10243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98" y="10335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94" y="10335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37" y="7934392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37" y="7961831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37" y="7929819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34" y="7929819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98" y="793896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94" y="793896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417184"/>
            <a:ext cx="393700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5">
                <a:solidFill>
                  <a:srgbClr val="666666"/>
                </a:solidFill>
                <a:latin typeface="Times New Roman"/>
                <a:cs typeface="Times New Roman"/>
              </a:rPr>
              <a:t>LISTING </a:t>
            </a:r>
            <a:r>
              <a:rPr dirty="0" sz="1450" spc="-5">
                <a:solidFill>
                  <a:srgbClr val="666666"/>
                </a:solidFill>
                <a:latin typeface="Times New Roman"/>
                <a:cs typeface="Times New Roman"/>
              </a:rPr>
              <a:t>4.2 </a:t>
            </a:r>
            <a:r>
              <a:rPr dirty="0" sz="1450" spc="-10">
                <a:latin typeface="Times New Roman"/>
                <a:cs typeface="Times New Roman"/>
              </a:rPr>
              <a:t>The Full </a:t>
            </a:r>
            <a:r>
              <a:rPr dirty="0" sz="1450" spc="-35">
                <a:latin typeface="Times New Roman"/>
                <a:cs typeface="Times New Roman"/>
              </a:rPr>
              <a:t>Text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DayCounter.java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3584" y="1112300"/>
            <a:ext cx="2164715" cy="501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1: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</a:t>
            </a:r>
            <a:r>
              <a:rPr dirty="0" sz="1050" spc="-1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com.java21days;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3: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DayCounter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9477" y="1578760"/>
            <a:ext cx="3728085" cy="5010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5080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yearIn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2016;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9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monthIn </a:t>
            </a:r>
            <a:r>
              <a:rPr dirty="0" sz="1050" spc="15">
                <a:latin typeface="Courier New"/>
                <a:cs typeface="Courier New"/>
              </a:rPr>
              <a:t>= 1;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78563" y="2667164"/>
            <a:ext cx="4221480" cy="3460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.println(monthIn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“/”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latin typeface="Courier New"/>
                <a:cs typeface="Courier New"/>
              </a:rPr>
              <a:t>yearIn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has</a:t>
            </a:r>
            <a:r>
              <a:rPr dirty="0" sz="1050" spc="65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latin typeface="Courier New"/>
                <a:cs typeface="Courier New"/>
              </a:rPr>
              <a:t>countDays(monthIn, yearIn)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</a:t>
            </a:r>
            <a:r>
              <a:rPr dirty="0" sz="1050" spc="3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days.”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9483" y="2978138"/>
            <a:ext cx="10795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49483" y="3289112"/>
            <a:ext cx="4468495" cy="438848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909955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static int </a:t>
            </a:r>
            <a:r>
              <a:rPr dirty="0" sz="1050" spc="10">
                <a:latin typeface="Courier New"/>
                <a:cs typeface="Courier New"/>
              </a:rPr>
              <a:t>countDays(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month,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year)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-1;</a:t>
            </a:r>
            <a:endParaRPr sz="1050">
              <a:latin typeface="Courier New"/>
              <a:cs typeface="Courier New"/>
            </a:endParaRPr>
          </a:p>
          <a:p>
            <a:pPr marL="670560" marR="2802255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switch </a:t>
            </a:r>
            <a:r>
              <a:rPr dirty="0" sz="1050" spc="10">
                <a:latin typeface="Courier New"/>
                <a:cs typeface="Courier New"/>
              </a:rPr>
              <a:t>(month)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1: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3: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7: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6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10: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6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12:</a:t>
            </a:r>
            <a:endParaRPr sz="1050">
              <a:latin typeface="Courier New"/>
              <a:cs typeface="Courier New"/>
            </a:endParaRPr>
          </a:p>
          <a:p>
            <a:pPr marL="999490" marR="2555240">
              <a:lnSpc>
                <a:spcPts val="1220"/>
              </a:lnSpc>
              <a:spcBef>
                <a:spcPts val="60"/>
              </a:spcBef>
            </a:pP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4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31;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9: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0">
                <a:latin typeface="Courier New"/>
                <a:cs typeface="Courier New"/>
              </a:rPr>
              <a:t>11:</a:t>
            </a:r>
            <a:endParaRPr sz="1050">
              <a:latin typeface="Courier New"/>
              <a:cs typeface="Courier New"/>
            </a:endParaRPr>
          </a:p>
          <a:p>
            <a:pPr marL="999490" marR="255524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4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30;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670560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 </a:t>
            </a: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999490">
              <a:lnSpc>
                <a:spcPts val="1225"/>
              </a:lnSpc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(year </a:t>
            </a:r>
            <a:r>
              <a:rPr dirty="0" sz="1050" spc="15">
                <a:latin typeface="Courier New"/>
                <a:cs typeface="Courier New"/>
              </a:rPr>
              <a:t>% 4 ==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0)</a:t>
            </a:r>
            <a:endParaRPr sz="1050">
              <a:latin typeface="Courier New"/>
              <a:cs typeface="Courier New"/>
            </a:endParaRPr>
          </a:p>
          <a:p>
            <a:pPr marL="999490" marR="2226310" indent="32893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4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29;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else</a:t>
            </a:r>
            <a:endParaRPr sz="1050">
              <a:latin typeface="Courier New"/>
              <a:cs typeface="Courier New"/>
            </a:endParaRPr>
          </a:p>
          <a:p>
            <a:pPr marL="1328420">
              <a:lnSpc>
                <a:spcPts val="1175"/>
              </a:lnSpc>
            </a:pP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28;</a:t>
            </a:r>
            <a:endParaRPr sz="1050">
              <a:latin typeface="Courier New"/>
              <a:cs typeface="Courier New"/>
            </a:endParaRPr>
          </a:p>
          <a:p>
            <a:pPr marL="999490">
              <a:lnSpc>
                <a:spcPts val="1225"/>
              </a:lnSpc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((year </a:t>
            </a:r>
            <a:r>
              <a:rPr dirty="0" sz="1050" spc="15">
                <a:latin typeface="Courier New"/>
                <a:cs typeface="Courier New"/>
              </a:rPr>
              <a:t>% </a:t>
            </a:r>
            <a:r>
              <a:rPr dirty="0" sz="1050" spc="10">
                <a:latin typeface="Courier New"/>
                <a:cs typeface="Courier New"/>
              </a:rPr>
              <a:t>100 </a:t>
            </a:r>
            <a:r>
              <a:rPr dirty="0" sz="1050" spc="15">
                <a:latin typeface="Courier New"/>
                <a:cs typeface="Courier New"/>
              </a:rPr>
              <a:t>== 0) &amp; </a:t>
            </a:r>
            <a:r>
              <a:rPr dirty="0" sz="1050" spc="10">
                <a:latin typeface="Courier New"/>
                <a:cs typeface="Courier New"/>
              </a:rPr>
              <a:t>(year </a:t>
            </a:r>
            <a:r>
              <a:rPr dirty="0" sz="1050" spc="15">
                <a:latin typeface="Courier New"/>
                <a:cs typeface="Courier New"/>
              </a:rPr>
              <a:t>% </a:t>
            </a:r>
            <a:r>
              <a:rPr dirty="0" sz="1050" spc="10">
                <a:latin typeface="Courier New"/>
                <a:cs typeface="Courier New"/>
              </a:rPr>
              <a:t>400 </a:t>
            </a:r>
            <a:r>
              <a:rPr dirty="0" sz="1050" spc="15">
                <a:latin typeface="Courier New"/>
                <a:cs typeface="Courier New"/>
              </a:rPr>
              <a:t>!=</a:t>
            </a:r>
            <a:r>
              <a:rPr dirty="0" sz="1050" spc="2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0))</a:t>
            </a:r>
            <a:endParaRPr sz="1050">
              <a:latin typeface="Courier New"/>
              <a:cs typeface="Courier New"/>
            </a:endParaRPr>
          </a:p>
          <a:p>
            <a:pPr marL="132842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28;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return </a:t>
            </a:r>
            <a:r>
              <a:rPr dirty="0" sz="1050" spc="10">
                <a:latin typeface="Courier New"/>
                <a:cs typeface="Courier New"/>
              </a:rPr>
              <a:t>count;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1320" y="1578760"/>
            <a:ext cx="436880" cy="62541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74295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5: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7: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9: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39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40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41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42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43: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31" y="8026882"/>
            <a:ext cx="6645909" cy="6661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 indent="-635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This application uses command-line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to specify the month and year to check.  The first </a:t>
            </a:r>
            <a:r>
              <a:rPr dirty="0" sz="1450" spc="-15">
                <a:latin typeface="Times New Roman"/>
                <a:cs typeface="Times New Roman"/>
              </a:rPr>
              <a:t>argument </a:t>
            </a:r>
            <a:r>
              <a:rPr dirty="0" sz="1450" spc="-10">
                <a:latin typeface="Times New Roman"/>
                <a:cs typeface="Times New Roman"/>
              </a:rPr>
              <a:t>is the month, which should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expressed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number from 1 to </a:t>
            </a:r>
            <a:r>
              <a:rPr dirty="0" sz="1450" spc="-5">
                <a:latin typeface="Times New Roman"/>
                <a:cs typeface="Times New Roman"/>
              </a:rPr>
              <a:t>12. </a:t>
            </a:r>
            <a:r>
              <a:rPr dirty="0" sz="1450" spc="-10">
                <a:latin typeface="Times New Roman"/>
                <a:cs typeface="Times New Roman"/>
              </a:rPr>
              <a:t>The  second </a:t>
            </a:r>
            <a:r>
              <a:rPr dirty="0" sz="1450" spc="-15">
                <a:latin typeface="Times New Roman"/>
                <a:cs typeface="Times New Roman"/>
              </a:rPr>
              <a:t>argument </a:t>
            </a:r>
            <a:r>
              <a:rPr dirty="0" sz="1450" spc="-10">
                <a:latin typeface="Times New Roman"/>
                <a:cs typeface="Times New Roman"/>
              </a:rPr>
              <a:t>is the </a:t>
            </a:r>
            <a:r>
              <a:rPr dirty="0" sz="1450" spc="-20">
                <a:latin typeface="Times New Roman"/>
                <a:cs typeface="Times New Roman"/>
              </a:rPr>
              <a:t>year, </a:t>
            </a:r>
            <a:r>
              <a:rPr dirty="0" sz="1450" spc="-10">
                <a:latin typeface="Times New Roman"/>
                <a:cs typeface="Times New Roman"/>
              </a:rPr>
              <a:t>which should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expressed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full four-digit</a:t>
            </a:r>
            <a:r>
              <a:rPr dirty="0" sz="1450" spc="9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year.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25841" y="8906239"/>
            <a:ext cx="4406023" cy="868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040211" y="9835604"/>
            <a:ext cx="516826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4.2 </a:t>
            </a: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15">
                <a:latin typeface="Times New Roman"/>
                <a:cs typeface="Times New Roman"/>
              </a:rPr>
              <a:t>-</a:t>
            </a:r>
            <a:r>
              <a:rPr dirty="0" sz="1450" spc="-15">
                <a:latin typeface="Courier New"/>
                <a:cs typeface="Courier New"/>
              </a:rPr>
              <a:t>case</a:t>
            </a:r>
            <a:r>
              <a:rPr dirty="0" sz="1450" spc="-4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handle numerous conditionals.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10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6" y="365393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96" y="368137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96" y="364936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96" y="364936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56" y="365850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56" y="365850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96" y="480636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96" y="483380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96" y="480179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96" y="480179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56" y="481094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56" y="481094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77139" y="594507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77139" y="6265204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4500" y="318313"/>
            <a:ext cx="6644640" cy="960945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Declaring </a:t>
            </a:r>
            <a:r>
              <a:rPr dirty="0" sz="1650" b="1">
                <a:latin typeface="Times New Roman"/>
                <a:cs typeface="Times New Roman"/>
              </a:rPr>
              <a:t>Array </a:t>
            </a:r>
            <a:r>
              <a:rPr dirty="0" sz="1650" spc="-20" b="1">
                <a:latin typeface="Times New Roman"/>
                <a:cs typeface="Times New Roman"/>
              </a:rPr>
              <a:t>Variables</a:t>
            </a:r>
            <a:endParaRPr sz="1650">
              <a:latin typeface="Times New Roman"/>
              <a:cs typeface="Times New Roman"/>
            </a:endParaRPr>
          </a:p>
          <a:p>
            <a:pPr marL="12700" marR="7620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The first step in array creation is to declare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that will hold the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Array  variables indicate the object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data type that the array will hold and the </a:t>
            </a:r>
            <a:r>
              <a:rPr dirty="0" sz="1450" spc="-20">
                <a:latin typeface="Times New Roman"/>
                <a:cs typeface="Times New Roman"/>
              </a:rPr>
              <a:t>array’s </a:t>
            </a:r>
            <a:r>
              <a:rPr dirty="0" sz="1450" spc="-10">
                <a:latin typeface="Times New Roman"/>
                <a:cs typeface="Times New Roman"/>
              </a:rPr>
              <a:t>name. </a:t>
            </a:r>
            <a:r>
              <a:rPr dirty="0" sz="1450" spc="-60">
                <a:latin typeface="Times New Roman"/>
                <a:cs typeface="Times New Roman"/>
              </a:rPr>
              <a:t>To  </a:t>
            </a:r>
            <a:r>
              <a:rPr dirty="0" sz="1450" spc="-10">
                <a:latin typeface="Times New Roman"/>
                <a:cs typeface="Times New Roman"/>
              </a:rPr>
              <a:t>differentiate from regular variable declarations,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pair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empty brackets [] is added to the  object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data type,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to the variable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name.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50" spc="-10">
                <a:latin typeface="Times New Roman"/>
                <a:cs typeface="Times New Roman"/>
              </a:rPr>
              <a:t>The following statements are examples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array variable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declarations:</a:t>
            </a:r>
            <a:endParaRPr sz="1450">
              <a:latin typeface="Times New Roman"/>
              <a:cs typeface="Times New Roman"/>
            </a:endParaRPr>
          </a:p>
          <a:p>
            <a:pPr marL="259079" marR="4895850">
              <a:lnSpc>
                <a:spcPts val="1220"/>
              </a:lnSpc>
              <a:spcBef>
                <a:spcPts val="675"/>
              </a:spcBef>
            </a:pPr>
            <a:r>
              <a:rPr dirty="0" sz="1050" spc="10">
                <a:latin typeface="Courier New"/>
                <a:cs typeface="Courier New"/>
              </a:rPr>
              <a:t>String[] requests;  Point[] targets;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[]</a:t>
            </a:r>
            <a:r>
              <a:rPr dirty="0" sz="1050" spc="-2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donations;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ts val="1660"/>
              </a:lnSpc>
              <a:spcBef>
                <a:spcPts val="815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also can declare an array by putting the brackets after the variable name instead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 information type, as in the following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statements:</a:t>
            </a:r>
            <a:endParaRPr sz="1450">
              <a:latin typeface="Times New Roman"/>
              <a:cs typeface="Times New Roman"/>
            </a:endParaRPr>
          </a:p>
          <a:p>
            <a:pPr marL="259079" marR="4895850">
              <a:lnSpc>
                <a:spcPts val="1220"/>
              </a:lnSpc>
              <a:spcBef>
                <a:spcPts val="630"/>
              </a:spcBef>
            </a:pPr>
            <a:r>
              <a:rPr dirty="0" sz="1050" spc="10">
                <a:latin typeface="Courier New"/>
                <a:cs typeface="Courier New"/>
              </a:rPr>
              <a:t>String requests[];  Point targets[];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-2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donations[];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9079" marR="40386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The choice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which style to use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matter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personal preference. The sample  programs in this book place the brackets after the information type rather than the  variable name, which is the more popular convention among Java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programmers.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spc="-5" b="1">
                <a:latin typeface="Times New Roman"/>
                <a:cs typeface="Times New Roman"/>
              </a:rPr>
              <a:t>Creating </a:t>
            </a:r>
            <a:r>
              <a:rPr dirty="0" sz="1650" b="1">
                <a:latin typeface="Times New Roman"/>
                <a:cs typeface="Times New Roman"/>
              </a:rPr>
              <a:t>Array </a:t>
            </a:r>
            <a:r>
              <a:rPr dirty="0" sz="1650" spc="-5" b="1">
                <a:latin typeface="Times New Roman"/>
                <a:cs typeface="Times New Roman"/>
              </a:rPr>
              <a:t>Objects</a:t>
            </a:r>
            <a:endParaRPr sz="1650">
              <a:latin typeface="Times New Roman"/>
              <a:cs typeface="Times New Roman"/>
            </a:endParaRPr>
          </a:p>
          <a:p>
            <a:pPr marL="12700" marR="7810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After you declare the array variable, the next step is to create an array object and assign it  to that variable. </a:t>
            </a: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do</a:t>
            </a:r>
            <a:r>
              <a:rPr dirty="0" sz="1450" spc="6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this: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590"/>
              </a:spcBef>
            </a:pPr>
            <a:r>
              <a:rPr dirty="0" sz="1450" spc="-10">
                <a:latin typeface="Times New Roman"/>
                <a:cs typeface="Times New Roman"/>
              </a:rPr>
              <a:t>Use the </a:t>
            </a:r>
            <a:r>
              <a:rPr dirty="0" sz="1450" spc="-10">
                <a:latin typeface="Courier New"/>
                <a:cs typeface="Courier New"/>
              </a:rPr>
              <a:t>new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operator.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Initialize the contents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array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directly.</a:t>
            </a:r>
            <a:endParaRPr sz="1450">
              <a:latin typeface="Times New Roman"/>
              <a:cs typeface="Times New Roman"/>
            </a:endParaRPr>
          </a:p>
          <a:p>
            <a:pPr marL="12700" marR="88265">
              <a:lnSpc>
                <a:spcPct val="103499"/>
              </a:lnSpc>
              <a:spcBef>
                <a:spcPts val="580"/>
              </a:spcBef>
            </a:pPr>
            <a:r>
              <a:rPr dirty="0" sz="1450" spc="-10">
                <a:latin typeface="Times New Roman"/>
                <a:cs typeface="Times New Roman"/>
              </a:rPr>
              <a:t>Because arrays are objects in Java, you can use the </a:t>
            </a:r>
            <a:r>
              <a:rPr dirty="0" sz="1450" spc="-10">
                <a:latin typeface="Courier New"/>
                <a:cs typeface="Courier New"/>
              </a:rPr>
              <a:t>new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 to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instance 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</a:t>
            </a:r>
            <a:r>
              <a:rPr dirty="0" sz="1450" spc="-25">
                <a:latin typeface="Times New Roman"/>
                <a:cs typeface="Times New Roman"/>
              </a:rPr>
              <a:t>array, </a:t>
            </a:r>
            <a:r>
              <a:rPr dirty="0" sz="1450" spc="-10">
                <a:latin typeface="Times New Roman"/>
                <a:cs typeface="Times New Roman"/>
              </a:rPr>
              <a:t>as in the following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"/>
              </a:spcBef>
            </a:pPr>
            <a:r>
              <a:rPr dirty="0" sz="1050" spc="10">
                <a:latin typeface="Courier New"/>
                <a:cs typeface="Courier New"/>
              </a:rPr>
              <a:t>String[] players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2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String[10];</a:t>
            </a:r>
            <a:endParaRPr sz="1050">
              <a:latin typeface="Courier New"/>
              <a:cs typeface="Courier New"/>
            </a:endParaRPr>
          </a:p>
          <a:p>
            <a:pPr marL="12700" marR="1587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This statement creates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strings with 10 slots that can contain </a:t>
            </a:r>
            <a:r>
              <a:rPr dirty="0" sz="1450" spc="-15">
                <a:latin typeface="Courier New"/>
                <a:cs typeface="Courier New"/>
              </a:rPr>
              <a:t>String  </a:t>
            </a:r>
            <a:r>
              <a:rPr dirty="0" sz="1450" spc="-10">
                <a:latin typeface="Times New Roman"/>
                <a:cs typeface="Times New Roman"/>
              </a:rPr>
              <a:t>objects. When you create an array object by using </a:t>
            </a:r>
            <a:r>
              <a:rPr dirty="0" sz="1450" spc="-10">
                <a:latin typeface="Courier New"/>
                <a:cs typeface="Courier New"/>
              </a:rPr>
              <a:t>new</a:t>
            </a:r>
            <a:r>
              <a:rPr dirty="0" sz="1450" spc="-10">
                <a:latin typeface="Times New Roman"/>
                <a:cs typeface="Times New Roman"/>
              </a:rPr>
              <a:t>, you must indicate how many slots  the array will hold. This statement does </a:t>
            </a:r>
            <a:r>
              <a:rPr dirty="0" sz="1450" spc="-5">
                <a:latin typeface="Times New Roman"/>
                <a:cs typeface="Times New Roman"/>
              </a:rPr>
              <a:t>not put </a:t>
            </a:r>
            <a:r>
              <a:rPr dirty="0" sz="1450" spc="-10">
                <a:latin typeface="Times New Roman"/>
                <a:cs typeface="Times New Roman"/>
              </a:rPr>
              <a:t>actual </a:t>
            </a:r>
            <a:r>
              <a:rPr dirty="0" sz="1450" spc="-15">
                <a:latin typeface="Courier New"/>
                <a:cs typeface="Courier New"/>
              </a:rPr>
              <a:t>String </a:t>
            </a:r>
            <a:r>
              <a:rPr dirty="0" sz="1450" spc="-10">
                <a:latin typeface="Times New Roman"/>
                <a:cs typeface="Times New Roman"/>
              </a:rPr>
              <a:t>objects in the slots; you  must do 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later.</a:t>
            </a:r>
            <a:endParaRPr sz="1450">
              <a:latin typeface="Times New Roman"/>
              <a:cs typeface="Times New Roman"/>
            </a:endParaRPr>
          </a:p>
          <a:p>
            <a:pPr marL="12700" marR="219075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Array objects can contain primitive types, such as integers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Booleans, just as they can  contain objects: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6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temps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2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[99];</a:t>
            </a:r>
            <a:endParaRPr sz="1050">
              <a:latin typeface="Courier New"/>
              <a:cs typeface="Courier New"/>
            </a:endParaRPr>
          </a:p>
          <a:p>
            <a:pPr algn="just" marL="12700" marR="10350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When you create an array object using </a:t>
            </a:r>
            <a:r>
              <a:rPr dirty="0" sz="1450" spc="-10">
                <a:latin typeface="Courier New"/>
                <a:cs typeface="Courier New"/>
              </a:rPr>
              <a:t>new</a:t>
            </a:r>
            <a:r>
              <a:rPr dirty="0" sz="1450" spc="-10">
                <a:latin typeface="Times New Roman"/>
                <a:cs typeface="Times New Roman"/>
              </a:rPr>
              <a:t>, all its slots automatically are given an initial  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(0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numeric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arrays,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Booleans,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‘\0’</a:t>
            </a:r>
            <a:r>
              <a:rPr dirty="0" sz="1450" spc="-10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character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arrays,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null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  objects).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5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18" y="45274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18" y="480179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18" y="44816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17" y="44816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78" y="457313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77" y="457313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18" y="164175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18" y="166919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18" y="163718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17" y="163718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78" y="16463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77" y="16463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1" y="462917"/>
            <a:ext cx="6639559" cy="968438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31445">
              <a:lnSpc>
                <a:spcPct val="100000"/>
              </a:lnSpc>
              <a:spcBef>
                <a:spcPts val="735"/>
              </a:spcBef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algn="just" marL="259079" marR="410209">
              <a:lnSpc>
                <a:spcPct val="103499"/>
              </a:lnSpc>
              <a:spcBef>
                <a:spcPts val="58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Java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null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refers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null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(and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  reference). It is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equivalent to 0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the ‘\0’ character as the </a:t>
            </a:r>
            <a:r>
              <a:rPr dirty="0" sz="1450" spc="-10">
                <a:latin typeface="Courier New"/>
                <a:cs typeface="Courier New"/>
              </a:rPr>
              <a:t>NULL</a:t>
            </a:r>
            <a:r>
              <a:rPr dirty="0" sz="1450" spc="-4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constant is in  C.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140970">
              <a:lnSpc>
                <a:spcPct val="103499"/>
              </a:lnSpc>
            </a:pPr>
            <a:r>
              <a:rPr dirty="0" sz="1450" spc="-10">
                <a:latin typeface="Times New Roman"/>
                <a:cs typeface="Times New Roman"/>
              </a:rPr>
              <a:t>Because each object in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objects has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null</a:t>
            </a:r>
            <a:r>
              <a:rPr dirty="0" sz="1450" spc="-4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reference when created, you must  assign an object to each array element before using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it.</a:t>
            </a:r>
            <a:endParaRPr sz="1450">
              <a:latin typeface="Times New Roman"/>
              <a:cs typeface="Times New Roman"/>
            </a:endParaRPr>
          </a:p>
          <a:p>
            <a:pPr marL="12700" marR="11112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following example creates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three </a:t>
            </a:r>
            <a:r>
              <a:rPr dirty="0" sz="1450" spc="-15">
                <a:latin typeface="Courier New"/>
                <a:cs typeface="Courier New"/>
              </a:rPr>
              <a:t>Integer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 and then assigns each  element an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 marR="3574415">
              <a:lnSpc>
                <a:spcPts val="1220"/>
              </a:lnSpc>
            </a:pPr>
            <a:r>
              <a:rPr dirty="0" sz="1050" spc="10">
                <a:latin typeface="Courier New"/>
                <a:cs typeface="Courier New"/>
              </a:rPr>
              <a:t>Integer[] series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Integer[3];  series[0]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Integer(10);  series[1]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Integer(3);  series[2]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Integer(5);</a:t>
            </a:r>
            <a:endParaRPr sz="1050">
              <a:latin typeface="Courier New"/>
              <a:cs typeface="Courier New"/>
            </a:endParaRPr>
          </a:p>
          <a:p>
            <a:pPr marL="12700" marR="187325">
              <a:lnSpc>
                <a:spcPts val="1660"/>
              </a:lnSpc>
              <a:spcBef>
                <a:spcPts val="819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create and initialize an array at the same time by enclosing the </a:t>
            </a:r>
            <a:r>
              <a:rPr dirty="0" sz="1450" spc="-20">
                <a:latin typeface="Times New Roman"/>
                <a:cs typeface="Times New Roman"/>
              </a:rPr>
              <a:t>array’s </a:t>
            </a:r>
            <a:r>
              <a:rPr dirty="0" sz="1450" spc="-10">
                <a:latin typeface="Times New Roman"/>
                <a:cs typeface="Times New Roman"/>
              </a:rPr>
              <a:t>elements  inside braces, separated by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commas: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latin typeface="Courier New"/>
                <a:cs typeface="Courier New"/>
              </a:rPr>
              <a:t>Point[] markup </a:t>
            </a:r>
            <a:r>
              <a:rPr dirty="0" sz="1050" spc="15">
                <a:latin typeface="Courier New"/>
                <a:cs typeface="Courier New"/>
              </a:rPr>
              <a:t>= {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Point(1,5),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Point(3,3),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Point(2,3)</a:t>
            </a:r>
            <a:r>
              <a:rPr dirty="0" sz="1050" spc="9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};</a:t>
            </a:r>
            <a:endParaRPr sz="1050">
              <a:latin typeface="Courier New"/>
              <a:cs typeface="Courier New"/>
            </a:endParaRPr>
          </a:p>
          <a:p>
            <a:pPr marL="12700" marR="26034">
              <a:lnSpc>
                <a:spcPts val="1660"/>
              </a:lnSpc>
              <a:spcBef>
                <a:spcPts val="840"/>
              </a:spcBef>
            </a:pPr>
            <a:r>
              <a:rPr dirty="0" sz="1450" spc="-10">
                <a:latin typeface="Times New Roman"/>
                <a:cs typeface="Times New Roman"/>
              </a:rPr>
              <a:t>Each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elements inside the braces must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the same type as the variable that holds the 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When you create an array with initial values in this </a:t>
            </a:r>
            <a:r>
              <a:rPr dirty="0" sz="1450" spc="-20">
                <a:latin typeface="Times New Roman"/>
                <a:cs typeface="Times New Roman"/>
              </a:rPr>
              <a:t>manner, </a:t>
            </a:r>
            <a:r>
              <a:rPr dirty="0" sz="1450" spc="-10">
                <a:latin typeface="Times New Roman"/>
                <a:cs typeface="Times New Roman"/>
              </a:rPr>
              <a:t>the array is the same  size as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you include within the braces. The preceding example  creates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Point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named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markup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contains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three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elements.</a:t>
            </a:r>
            <a:endParaRPr sz="1450">
              <a:latin typeface="Times New Roman"/>
              <a:cs typeface="Times New Roman"/>
            </a:endParaRPr>
          </a:p>
          <a:p>
            <a:pPr marL="12700" marR="5715">
              <a:lnSpc>
                <a:spcPct val="103499"/>
              </a:lnSpc>
              <a:spcBef>
                <a:spcPts val="665"/>
              </a:spcBef>
            </a:pPr>
            <a:r>
              <a:rPr dirty="0" sz="1450" spc="-10">
                <a:latin typeface="Times New Roman"/>
                <a:cs typeface="Times New Roman"/>
              </a:rPr>
              <a:t>Because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be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created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initialized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without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new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operator,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you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can  do the same when creating an array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strings: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latin typeface="Courier New"/>
                <a:cs typeface="Courier New"/>
              </a:rPr>
              <a:t>String[] titles </a:t>
            </a:r>
            <a:r>
              <a:rPr dirty="0" sz="1050" spc="15">
                <a:latin typeface="Courier New"/>
                <a:cs typeface="Courier New"/>
              </a:rPr>
              <a:t>= {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“Mr.”</a:t>
            </a:r>
            <a:r>
              <a:rPr dirty="0" sz="1050" spc="10">
                <a:latin typeface="Courier New"/>
                <a:cs typeface="Courier New"/>
              </a:rPr>
              <a:t>,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“Mrs</a:t>
            </a:r>
            <a:r>
              <a:rPr dirty="0" sz="1050" spc="10">
                <a:latin typeface="Courier New"/>
                <a:cs typeface="Courier New"/>
              </a:rPr>
              <a:t>.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”</a:t>
            </a:r>
            <a:r>
              <a:rPr dirty="0" sz="1050" spc="10">
                <a:latin typeface="Courier New"/>
                <a:cs typeface="Courier New"/>
              </a:rPr>
              <a:t>,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“Ms</a:t>
            </a:r>
            <a:r>
              <a:rPr dirty="0" sz="1050" spc="10">
                <a:latin typeface="Courier New"/>
                <a:cs typeface="Courier New"/>
              </a:rPr>
              <a:t>.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”</a:t>
            </a:r>
            <a:r>
              <a:rPr dirty="0" sz="1050" spc="10">
                <a:latin typeface="Courier New"/>
                <a:cs typeface="Courier New"/>
              </a:rPr>
              <a:t>,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“Miss”</a:t>
            </a:r>
            <a:r>
              <a:rPr dirty="0" sz="1050" spc="10">
                <a:latin typeface="Courier New"/>
                <a:cs typeface="Courier New"/>
              </a:rPr>
              <a:t>,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“Dr.”</a:t>
            </a:r>
            <a:r>
              <a:rPr dirty="0" sz="1050" spc="65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The preceding statement creates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five-element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434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 named </a:t>
            </a:r>
            <a:r>
              <a:rPr dirty="0" sz="1450" spc="-10">
                <a:latin typeface="Courier New"/>
                <a:cs typeface="Courier New"/>
              </a:rPr>
              <a:t>titles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algn="just" marL="12700" marR="13970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All arrays have an instance variable named </a:t>
            </a:r>
            <a:r>
              <a:rPr dirty="0" sz="1450" spc="-15">
                <a:latin typeface="Courier New"/>
                <a:cs typeface="Courier New"/>
              </a:rPr>
              <a:t>length </a:t>
            </a:r>
            <a:r>
              <a:rPr dirty="0" sz="1450" spc="-10">
                <a:latin typeface="Times New Roman"/>
                <a:cs typeface="Times New Roman"/>
              </a:rPr>
              <a:t>that holds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count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number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elements in the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Extending the preceding example, the variable </a:t>
            </a:r>
            <a:r>
              <a:rPr dirty="0" sz="1450" spc="-15">
                <a:latin typeface="Courier New"/>
                <a:cs typeface="Courier New"/>
              </a:rPr>
              <a:t>titles.length  </a:t>
            </a:r>
            <a:r>
              <a:rPr dirty="0" sz="1450" spc="-10">
                <a:latin typeface="Times New Roman"/>
                <a:cs typeface="Times New Roman"/>
              </a:rPr>
              <a:t>contains the 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5.</a:t>
            </a:r>
            <a:endParaRPr sz="1450">
              <a:latin typeface="Times New Roman"/>
              <a:cs typeface="Times New Roman"/>
            </a:endParaRPr>
          </a:p>
          <a:p>
            <a:pPr marL="12700" marR="513080" indent="-63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The first element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array has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subscript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0 rather than </a:t>
            </a:r>
            <a:r>
              <a:rPr dirty="0" sz="1450" spc="-5">
                <a:latin typeface="Times New Roman"/>
                <a:cs typeface="Times New Roman"/>
              </a:rPr>
              <a:t>1, </a:t>
            </a:r>
            <a:r>
              <a:rPr dirty="0" sz="1450" spc="-10">
                <a:latin typeface="Times New Roman"/>
                <a:cs typeface="Times New Roman"/>
              </a:rPr>
              <a:t>so an array with five  elements has array slots accessed using subscripts 0 through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4.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dirty="0" sz="1650" spc="-5" b="1">
                <a:latin typeface="Times New Roman"/>
                <a:cs typeface="Times New Roman"/>
              </a:rPr>
              <a:t>Accessing </a:t>
            </a:r>
            <a:r>
              <a:rPr dirty="0" sz="1650" b="1">
                <a:latin typeface="Times New Roman"/>
                <a:cs typeface="Times New Roman"/>
              </a:rPr>
              <a:t>Array</a:t>
            </a:r>
            <a:r>
              <a:rPr dirty="0" sz="1650" spc="-35" b="1">
                <a:latin typeface="Times New Roman"/>
                <a:cs typeface="Times New Roman"/>
              </a:rPr>
              <a:t> </a:t>
            </a:r>
            <a:r>
              <a:rPr dirty="0" sz="1650" spc="-5" b="1">
                <a:latin typeface="Times New Roman"/>
                <a:cs typeface="Times New Roman"/>
              </a:rPr>
              <a:t>Elements</a:t>
            </a:r>
            <a:endParaRPr sz="1650">
              <a:latin typeface="Times New Roman"/>
              <a:cs typeface="Times New Roman"/>
            </a:endParaRPr>
          </a:p>
          <a:p>
            <a:pPr marL="12700" marR="26034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After you have an array with initial values, you can retrieve, change, and test the values in  each slot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The value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slot is accessed using the array name followed by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subscript enclosed in square brackets. This name and subscript can </a:t>
            </a:r>
            <a:r>
              <a:rPr dirty="0" sz="1450" spc="-5">
                <a:latin typeface="Times New Roman"/>
                <a:cs typeface="Times New Roman"/>
              </a:rPr>
              <a:t>be put </a:t>
            </a:r>
            <a:r>
              <a:rPr dirty="0" sz="1450" spc="-10">
                <a:latin typeface="Times New Roman"/>
                <a:cs typeface="Times New Roman"/>
              </a:rPr>
              <a:t>into  expressions, as in 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50"/>
              </a:spcBef>
            </a:pPr>
            <a:r>
              <a:rPr dirty="0" sz="1050" spc="10">
                <a:latin typeface="Courier New"/>
                <a:cs typeface="Courier New"/>
              </a:rPr>
              <a:t>testScore[40]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920;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This statement sets the 41st element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testScore</a:t>
            </a:r>
            <a:r>
              <a:rPr dirty="0" sz="1450" spc="-4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</a:t>
            </a:r>
            <a:r>
              <a:rPr dirty="0" sz="1450" spc="-5">
                <a:latin typeface="Times New Roman"/>
                <a:cs typeface="Times New Roman"/>
              </a:rPr>
              <a:t>of 920, </a:t>
            </a:r>
            <a:r>
              <a:rPr dirty="0" sz="1450" spc="-10">
                <a:latin typeface="Times New Roman"/>
                <a:cs typeface="Times New Roman"/>
              </a:rPr>
              <a:t>since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5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5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499" y="408037"/>
            <a:ext cx="6644005" cy="866775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 marR="118745">
              <a:lnSpc>
                <a:spcPct val="100400"/>
              </a:lnSpc>
              <a:spcBef>
                <a:spcPts val="190"/>
              </a:spcBef>
            </a:pPr>
            <a:r>
              <a:rPr dirty="0" sz="1450" spc="-10">
                <a:latin typeface="Times New Roman"/>
                <a:cs typeface="Times New Roman"/>
              </a:rPr>
              <a:t>element numbering begins at </a:t>
            </a:r>
            <a:r>
              <a:rPr dirty="0" sz="1450" spc="-5">
                <a:latin typeface="Times New Roman"/>
                <a:cs typeface="Times New Roman"/>
              </a:rPr>
              <a:t>0.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testScore </a:t>
            </a:r>
            <a:r>
              <a:rPr dirty="0" sz="1450" spc="-10">
                <a:latin typeface="Times New Roman"/>
                <a:cs typeface="Times New Roman"/>
              </a:rPr>
              <a:t>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this expression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 holding an array object, although it also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an expression that results in an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The  subscript expression specifies the slot to access within the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12700" marR="5080" indent="-635">
              <a:lnSpc>
                <a:spcPts val="1660"/>
              </a:lnSpc>
              <a:spcBef>
                <a:spcPts val="685"/>
              </a:spcBef>
            </a:pPr>
            <a:r>
              <a:rPr dirty="0" sz="1450" spc="-10">
                <a:latin typeface="Times New Roman"/>
                <a:cs typeface="Times New Roman"/>
              </a:rPr>
              <a:t>All array subscripts are checked to make sure that they are inside the </a:t>
            </a:r>
            <a:r>
              <a:rPr dirty="0" sz="1450" spc="-20">
                <a:latin typeface="Times New Roman"/>
                <a:cs typeface="Times New Roman"/>
              </a:rPr>
              <a:t>array’s </a:t>
            </a:r>
            <a:r>
              <a:rPr dirty="0" sz="1450" spc="-10">
                <a:latin typeface="Times New Roman"/>
                <a:cs typeface="Times New Roman"/>
              </a:rPr>
              <a:t>boundaries as  specified when the array was created. In Java, it is impossible to access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assign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 to an array slot outside the </a:t>
            </a:r>
            <a:r>
              <a:rPr dirty="0" sz="1450" spc="-20">
                <a:latin typeface="Times New Roman"/>
                <a:cs typeface="Times New Roman"/>
              </a:rPr>
              <a:t>array’s </a:t>
            </a:r>
            <a:r>
              <a:rPr dirty="0" sz="1450" spc="-10">
                <a:latin typeface="Times New Roman"/>
                <a:cs typeface="Times New Roman"/>
              </a:rPr>
              <a:t>boundaries. This avoids the problems that result from  overrunning the </a:t>
            </a:r>
            <a:r>
              <a:rPr dirty="0" sz="1450" spc="-5">
                <a:latin typeface="Times New Roman"/>
                <a:cs typeface="Times New Roman"/>
              </a:rPr>
              <a:t>bounds of </a:t>
            </a:r>
            <a:r>
              <a:rPr dirty="0" sz="1450" spc="-10">
                <a:latin typeface="Times New Roman"/>
                <a:cs typeface="Times New Roman"/>
              </a:rPr>
              <a:t>an array in other languages. Note the following two</a:t>
            </a:r>
            <a:r>
              <a:rPr dirty="0" sz="1450" spc="1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 marR="3825875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[] rating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float[20];  rating[20]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10">
                <a:latin typeface="Courier New"/>
                <a:cs typeface="Courier New"/>
              </a:rPr>
              <a:t> 3.22F;</a:t>
            </a:r>
            <a:endParaRPr sz="1050">
              <a:latin typeface="Courier New"/>
              <a:cs typeface="Courier New"/>
            </a:endParaRPr>
          </a:p>
          <a:p>
            <a:pPr marL="12700" marR="10795">
              <a:lnSpc>
                <a:spcPct val="99300"/>
              </a:lnSpc>
              <a:spcBef>
                <a:spcPts val="700"/>
              </a:spcBef>
            </a:pPr>
            <a:r>
              <a:rPr dirty="0" sz="1450" spc="-25">
                <a:latin typeface="Times New Roman"/>
                <a:cs typeface="Times New Roman"/>
              </a:rPr>
              <a:t>Typing </a:t>
            </a:r>
            <a:r>
              <a:rPr dirty="0" sz="1450" spc="-10">
                <a:latin typeface="Times New Roman"/>
                <a:cs typeface="Times New Roman"/>
              </a:rPr>
              <a:t>these statements into NetBeans would produce an error because the </a:t>
            </a:r>
            <a:r>
              <a:rPr dirty="0" sz="1450" spc="-15">
                <a:latin typeface="Courier New"/>
                <a:cs typeface="Courier New"/>
              </a:rPr>
              <a:t>rating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  does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have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slot numbered </a:t>
            </a:r>
            <a:r>
              <a:rPr dirty="0" sz="1450" spc="-5">
                <a:latin typeface="Times New Roman"/>
                <a:cs typeface="Times New Roman"/>
              </a:rPr>
              <a:t>20; </a:t>
            </a:r>
            <a:r>
              <a:rPr dirty="0" sz="1450" spc="-10">
                <a:latin typeface="Times New Roman"/>
                <a:cs typeface="Times New Roman"/>
              </a:rPr>
              <a:t>it has 20 slots that begin at 0 and end at </a:t>
            </a:r>
            <a:r>
              <a:rPr dirty="0" sz="1450" spc="-5">
                <a:latin typeface="Times New Roman"/>
                <a:cs typeface="Times New Roman"/>
              </a:rPr>
              <a:t>19. </a:t>
            </a:r>
            <a:r>
              <a:rPr dirty="0" sz="1450" spc="-10">
                <a:latin typeface="Times New Roman"/>
                <a:cs typeface="Times New Roman"/>
              </a:rPr>
              <a:t>The Java  compiler would fail with an </a:t>
            </a:r>
            <a:r>
              <a:rPr dirty="0" sz="1450" spc="-15">
                <a:latin typeface="Courier New"/>
                <a:cs typeface="Courier New"/>
              </a:rPr>
              <a:t>ArrayIndexOutOfBoundsException</a:t>
            </a:r>
            <a:r>
              <a:rPr dirty="0" sz="1450" spc="-470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error.</a:t>
            </a:r>
            <a:endParaRPr sz="1450">
              <a:latin typeface="Times New Roman"/>
              <a:cs typeface="Times New Roman"/>
            </a:endParaRPr>
          </a:p>
          <a:p>
            <a:pPr marL="12700" marR="300990">
              <a:lnSpc>
                <a:spcPts val="1660"/>
              </a:lnSpc>
              <a:spcBef>
                <a:spcPts val="905"/>
              </a:spcBef>
            </a:pPr>
            <a:r>
              <a:rPr dirty="0" sz="1450" spc="-10">
                <a:latin typeface="Times New Roman"/>
                <a:cs typeface="Times New Roman"/>
              </a:rPr>
              <a:t>The Java </a:t>
            </a:r>
            <a:r>
              <a:rPr dirty="0" sz="1450" spc="-20">
                <a:latin typeface="Times New Roman"/>
                <a:cs typeface="Times New Roman"/>
              </a:rPr>
              <a:t>Virtual </a:t>
            </a:r>
            <a:r>
              <a:rPr dirty="0" sz="1450" spc="-10">
                <a:latin typeface="Times New Roman"/>
                <a:cs typeface="Times New Roman"/>
              </a:rPr>
              <a:t>Machine (JVM) also notes an error if the array subscript is calculated  when the program is running and the subscript is outside the </a:t>
            </a:r>
            <a:r>
              <a:rPr dirty="0" sz="1450" spc="-20">
                <a:latin typeface="Times New Roman"/>
                <a:cs typeface="Times New Roman"/>
              </a:rPr>
              <a:t>array’s</a:t>
            </a:r>
            <a:r>
              <a:rPr dirty="0" sz="1450" spc="10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boundaries.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Times New Roman"/>
              <a:cs typeface="Times New Roman"/>
            </a:endParaRPr>
          </a:p>
          <a:p>
            <a:pPr algn="just" marL="12700" marR="96520">
              <a:lnSpc>
                <a:spcPct val="99300"/>
              </a:lnSpc>
            </a:pPr>
            <a:r>
              <a:rPr dirty="0" sz="1450" spc="-10">
                <a:latin typeface="Times New Roman"/>
                <a:cs typeface="Times New Roman"/>
              </a:rPr>
              <a:t>One way to avoid accidentally overrunning the end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array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programs is to use  the </a:t>
            </a:r>
            <a:r>
              <a:rPr dirty="0" sz="1450" spc="-15">
                <a:latin typeface="Courier New"/>
                <a:cs typeface="Courier New"/>
              </a:rPr>
              <a:t>length </a:t>
            </a:r>
            <a:r>
              <a:rPr dirty="0" sz="1450" spc="-10">
                <a:latin typeface="Times New Roman"/>
                <a:cs typeface="Times New Roman"/>
              </a:rPr>
              <a:t>instance variable. The following statement displays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 in the </a:t>
            </a:r>
            <a:r>
              <a:rPr dirty="0" sz="1450" spc="-15">
                <a:latin typeface="Courier New"/>
                <a:cs typeface="Courier New"/>
              </a:rPr>
              <a:t>rating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“Elements</a:t>
            </a:r>
            <a:r>
              <a:rPr dirty="0" sz="1050" spc="10">
                <a:latin typeface="Courier New"/>
                <a:cs typeface="Courier New"/>
              </a:rPr>
              <a:t>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“ </a:t>
            </a:r>
            <a:r>
              <a:rPr dirty="0" sz="1050" spc="15">
                <a:latin typeface="Courier New"/>
                <a:cs typeface="Courier New"/>
              </a:rPr>
              <a:t>+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rating.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b="1">
                <a:latin typeface="Times New Roman"/>
                <a:cs typeface="Times New Roman"/>
              </a:rPr>
              <a:t>Changing Array</a:t>
            </a:r>
            <a:r>
              <a:rPr dirty="0" sz="1650" spc="-5" b="1">
                <a:latin typeface="Times New Roman"/>
                <a:cs typeface="Times New Roman"/>
              </a:rPr>
              <a:t> Elements</a:t>
            </a:r>
            <a:endParaRPr sz="1650">
              <a:latin typeface="Times New Roman"/>
              <a:cs typeface="Times New Roman"/>
            </a:endParaRPr>
          </a:p>
          <a:p>
            <a:pPr marL="12700" marR="10160" indent="-63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As you saw in the previous examples, you can assign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specific slot in an array  by putting an assignment statement after the array name and subscript, as in the</a:t>
            </a:r>
            <a:r>
              <a:rPr dirty="0" sz="1450" spc="1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60"/>
              </a:spcBef>
            </a:pPr>
            <a:r>
              <a:rPr dirty="0" sz="1050" spc="10">
                <a:latin typeface="Courier New"/>
                <a:cs typeface="Courier New"/>
              </a:rPr>
              <a:t>temperature[4]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85;</a:t>
            </a:r>
            <a:endParaRPr sz="1050">
              <a:latin typeface="Courier New"/>
              <a:cs typeface="Courier New"/>
            </a:endParaRPr>
          </a:p>
          <a:p>
            <a:pPr marL="259079" marR="4401820">
              <a:lnSpc>
                <a:spcPct val="194300"/>
              </a:lnSpc>
            </a:pPr>
            <a:r>
              <a:rPr dirty="0" sz="1050" spc="10">
                <a:latin typeface="Courier New"/>
                <a:cs typeface="Courier New"/>
              </a:rPr>
              <a:t>day[0]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“Sunday”</a:t>
            </a:r>
            <a:r>
              <a:rPr dirty="0" sz="1050" spc="10">
                <a:latin typeface="Courier New"/>
                <a:cs typeface="Courier New"/>
              </a:rPr>
              <a:t>;  manager[2]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1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manager[0];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180340">
              <a:lnSpc>
                <a:spcPct val="97300"/>
              </a:lnSpc>
              <a:spcBef>
                <a:spcPts val="5"/>
              </a:spcBef>
            </a:pPr>
            <a:r>
              <a:rPr dirty="0" sz="1450" spc="-10">
                <a:latin typeface="Times New Roman"/>
                <a:cs typeface="Times New Roman"/>
              </a:rPr>
              <a:t>Arrays are simple to create and </a:t>
            </a:r>
            <a:r>
              <a:rPr dirty="0" sz="1450" spc="-25">
                <a:latin typeface="Times New Roman"/>
                <a:cs typeface="Times New Roman"/>
              </a:rPr>
              <a:t>modify, </a:t>
            </a:r>
            <a:r>
              <a:rPr dirty="0" sz="1450" spc="-10">
                <a:latin typeface="Times New Roman"/>
                <a:cs typeface="Times New Roman"/>
              </a:rPr>
              <a:t>and they provide an enormous amount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functionality in Java. The HalfDollars application,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Listing 4.1</a:t>
            </a:r>
            <a:r>
              <a:rPr dirty="0" sz="1450" spc="-10">
                <a:latin typeface="Times New Roman"/>
                <a:cs typeface="Times New Roman"/>
              </a:rPr>
              <a:t>, creates,  initializes, and displays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three arrays.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empty Java file in  NetBeans called HalfDollars in the </a:t>
            </a:r>
            <a:r>
              <a:rPr dirty="0" sz="1450" spc="-15">
                <a:latin typeface="Courier New"/>
                <a:cs typeface="Courier New"/>
              </a:rPr>
              <a:t>com.java21days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package, and enter the </a:t>
            </a:r>
            <a:r>
              <a:rPr dirty="0" sz="1450" spc="-20">
                <a:latin typeface="Times New Roman"/>
                <a:cs typeface="Times New Roman"/>
              </a:rPr>
              <a:t>listing’s  </a:t>
            </a:r>
            <a:r>
              <a:rPr dirty="0" sz="1450" spc="-10">
                <a:latin typeface="Times New Roman"/>
                <a:cs typeface="Times New Roman"/>
              </a:rPr>
              <a:t>source code.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450" spc="-15">
                <a:solidFill>
                  <a:srgbClr val="666666"/>
                </a:solidFill>
                <a:latin typeface="Times New Roman"/>
                <a:cs typeface="Times New Roman"/>
              </a:rPr>
              <a:t>LISTING </a:t>
            </a:r>
            <a:r>
              <a:rPr dirty="0" sz="1450" spc="-5">
                <a:solidFill>
                  <a:srgbClr val="666666"/>
                </a:solidFill>
                <a:latin typeface="Times New Roman"/>
                <a:cs typeface="Times New Roman"/>
              </a:rPr>
              <a:t>4.1 </a:t>
            </a:r>
            <a:r>
              <a:rPr dirty="0" sz="1450" spc="-10">
                <a:latin typeface="Times New Roman"/>
                <a:cs typeface="Times New Roman"/>
              </a:rPr>
              <a:t>The Full </a:t>
            </a:r>
            <a:r>
              <a:rPr dirty="0" sz="1450" spc="-35">
                <a:latin typeface="Times New Roman"/>
                <a:cs typeface="Times New Roman"/>
              </a:rPr>
              <a:t>Text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HalfDollars.java</a:t>
            </a:r>
            <a:endParaRPr sz="14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36" y="70883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36" y="73627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36" y="70426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35" y="70426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97" y="71340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95" y="71340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36" y="5281972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36" y="5309411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36" y="5277399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35" y="5277399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97" y="5286546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95" y="5286546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773581" y="792181"/>
            <a:ext cx="2164715" cy="501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1: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</a:t>
            </a:r>
            <a:r>
              <a:rPr dirty="0" sz="1050" spc="-1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com.java21days;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3: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HalfDollars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49473" y="1258642"/>
            <a:ext cx="4550410" cy="8121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</a:t>
            </a:r>
            <a:r>
              <a:rPr dirty="0" sz="1050" spc="4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341630" marR="508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denver </a:t>
            </a:r>
            <a:r>
              <a:rPr dirty="0" sz="1050" spc="15">
                <a:latin typeface="Courier New"/>
                <a:cs typeface="Courier New"/>
              </a:rPr>
              <a:t>= { </a:t>
            </a:r>
            <a:r>
              <a:rPr dirty="0" sz="1050" spc="10">
                <a:latin typeface="Courier New"/>
                <a:cs typeface="Courier New"/>
              </a:rPr>
              <a:t>1_700_000, 4_600_000, 2_100_000 </a:t>
            </a:r>
            <a:r>
              <a:rPr dirty="0" sz="1050" spc="15">
                <a:latin typeface="Courier New"/>
                <a:cs typeface="Courier New"/>
              </a:rPr>
              <a:t>};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philadelphia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3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];</a:t>
            </a:r>
            <a:endParaRPr sz="1050">
              <a:latin typeface="Courier New"/>
              <a:cs typeface="Courier New"/>
            </a:endParaRPr>
          </a:p>
          <a:p>
            <a:pPr marL="341630" marR="1156335">
              <a:lnSpc>
                <a:spcPts val="1220"/>
              </a:lnSpc>
              <a:spcBef>
                <a:spcPts val="1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total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int</a:t>
            </a:r>
            <a:r>
              <a:rPr dirty="0" sz="1050" spc="10">
                <a:latin typeface="Courier New"/>
                <a:cs typeface="Courier New"/>
              </a:rPr>
              <a:t>[denver.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];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average;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3582" y="1258642"/>
            <a:ext cx="190500" cy="9677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latin typeface="Courier New"/>
                <a:cs typeface="Courier New"/>
              </a:rPr>
              <a:t>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672265" y="2227237"/>
          <a:ext cx="4918075" cy="2954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405"/>
                <a:gridCol w="246379"/>
                <a:gridCol w="328929"/>
                <a:gridCol w="4021454"/>
              </a:tblGrid>
              <a:tr h="155450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10: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philadelphia[0]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1_800_000;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11: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philadelphia[1]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5_000_000;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12: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philadelphia[2]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2_500_000;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7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13: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5487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14: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total[0]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denver[0]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+</a:t>
                      </a:r>
                      <a:r>
                        <a:rPr dirty="0" sz="1050" spc="2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philadelphia[0];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15: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total[1]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denver[1]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+</a:t>
                      </a:r>
                      <a:r>
                        <a:rPr dirty="0" sz="1050" spc="2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philadelphia[1];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16: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total[2]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denver[2]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+</a:t>
                      </a:r>
                      <a:r>
                        <a:rPr dirty="0" sz="1050" spc="2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philadelphia[2];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17: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average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(total[0]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+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total[1]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+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total[2])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/</a:t>
                      </a:r>
                      <a:r>
                        <a:rPr dirty="0" sz="1050" spc="5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3;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18: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19: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.print(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“2012 production:</a:t>
                      </a:r>
                      <a:r>
                        <a:rPr dirty="0" sz="1050" spc="2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20: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.format(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“%,d%n”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,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total[0]);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5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21: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.print(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“2013 production:</a:t>
                      </a:r>
                      <a:r>
                        <a:rPr dirty="0" sz="1050" spc="2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5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22: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.format(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“%,d%n”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,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total[1]);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23: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.print(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“2014 production:</a:t>
                      </a:r>
                      <a:r>
                        <a:rPr dirty="0" sz="1050" spc="2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24: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.format(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“%,d%n”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,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total[2]);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7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25: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.print(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“Average production:</a:t>
                      </a:r>
                      <a:r>
                        <a:rPr dirty="0" sz="1050" spc="25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7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26: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System.</a:t>
                      </a:r>
                      <a:r>
                        <a:rPr dirty="0" sz="1050" spc="10">
                          <a:solidFill>
                            <a:srgbClr val="008000"/>
                          </a:solidFill>
                          <a:latin typeface="Courier New"/>
                          <a:cs typeface="Courier New"/>
                        </a:rPr>
                        <a:t>out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.format(</a:t>
                      </a:r>
                      <a:r>
                        <a:rPr dirty="0" sz="1050" spc="10">
                          <a:solidFill>
                            <a:srgbClr val="993300"/>
                          </a:solidFill>
                          <a:latin typeface="Courier New"/>
                          <a:cs typeface="Courier New"/>
                        </a:rPr>
                        <a:t>“%,d%n”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,</a:t>
                      </a:r>
                      <a:r>
                        <a:rPr dirty="0" sz="1050" spc="1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050" spc="10">
                          <a:latin typeface="Courier New"/>
                          <a:cs typeface="Courier New"/>
                        </a:rPr>
                        <a:t>average);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</a:tr>
              <a:tr h="155486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27: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0"/>
                        </a:lnSpc>
                      </a:pPr>
                      <a:r>
                        <a:rPr dirty="0" sz="1050">
                          <a:latin typeface="Courier New"/>
                          <a:cs typeface="Courier New"/>
                        </a:rPr>
                        <a:t>}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5450">
                <a:tc>
                  <a:txBody>
                    <a:bodyPr/>
                    <a:lstStyle/>
                    <a:p>
                      <a:pPr algn="ctr" marR="1270">
                        <a:lnSpc>
                          <a:spcPts val="1110"/>
                        </a:lnSpc>
                      </a:pPr>
                      <a:r>
                        <a:rPr dirty="0" sz="1050" spc="10">
                          <a:latin typeface="Courier New"/>
                          <a:cs typeface="Courier New"/>
                        </a:rPr>
                        <a:t>28: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10"/>
                        </a:lnSpc>
                      </a:pPr>
                      <a:r>
                        <a:rPr dirty="0" sz="1050">
                          <a:latin typeface="Courier New"/>
                          <a:cs typeface="Courier New"/>
                        </a:rPr>
                        <a:t>}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8" name="object 18"/>
          <p:cNvSpPr txBox="1"/>
          <p:nvPr/>
        </p:nvSpPr>
        <p:spPr>
          <a:xfrm>
            <a:off x="444517" y="5374463"/>
            <a:ext cx="6389370" cy="6661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The HalfDollars application uses three integer arrays to store production totals for U.S.  half-dollar coins produced at the Denver and Philadelphia mints. When you run the  program, it displays the output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Figure</a:t>
            </a:r>
            <a:r>
              <a:rPr dirty="0" u="sng" sz="1450" spc="3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4.1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70761" y="6128004"/>
            <a:ext cx="5018481" cy="15365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4499" y="7624439"/>
            <a:ext cx="6553834" cy="260477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15390">
              <a:lnSpc>
                <a:spcPct val="100000"/>
              </a:lnSpc>
              <a:spcBef>
                <a:spcPts val="88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4.1 </a:t>
            </a:r>
            <a:r>
              <a:rPr dirty="0" sz="1450" spc="-10">
                <a:latin typeface="Times New Roman"/>
                <a:cs typeface="Times New Roman"/>
              </a:rPr>
              <a:t>Displaying the contents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484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12700" marR="14033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class created here, </a:t>
            </a:r>
            <a:r>
              <a:rPr dirty="0" sz="1450" spc="-15">
                <a:latin typeface="Courier New"/>
                <a:cs typeface="Courier New"/>
              </a:rPr>
              <a:t>HalfDollars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has three instance variables that hold arrays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integers.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The first, which is named </a:t>
            </a:r>
            <a:r>
              <a:rPr dirty="0" sz="1450" spc="-10">
                <a:latin typeface="Courier New"/>
                <a:cs typeface="Courier New"/>
              </a:rPr>
              <a:t>denver</a:t>
            </a:r>
            <a:r>
              <a:rPr dirty="0" sz="1450" spc="-10">
                <a:latin typeface="Times New Roman"/>
                <a:cs typeface="Times New Roman"/>
              </a:rPr>
              <a:t>, is declared and initialized on line 5 to contain three  integers: 1_700_000 in element </a:t>
            </a:r>
            <a:r>
              <a:rPr dirty="0" sz="1450" spc="-5">
                <a:latin typeface="Times New Roman"/>
                <a:cs typeface="Times New Roman"/>
              </a:rPr>
              <a:t>0, </a:t>
            </a:r>
            <a:r>
              <a:rPr dirty="0" sz="1450" spc="-10">
                <a:latin typeface="Times New Roman"/>
                <a:cs typeface="Times New Roman"/>
              </a:rPr>
              <a:t>4_600_000 in element </a:t>
            </a:r>
            <a:r>
              <a:rPr dirty="0" sz="1450" spc="-5">
                <a:latin typeface="Times New Roman"/>
                <a:cs typeface="Times New Roman"/>
              </a:rPr>
              <a:t>1, </a:t>
            </a:r>
            <a:r>
              <a:rPr dirty="0" sz="1450" spc="-10">
                <a:latin typeface="Times New Roman"/>
                <a:cs typeface="Times New Roman"/>
              </a:rPr>
              <a:t>and 2_100_000 in element </a:t>
            </a:r>
            <a:r>
              <a:rPr dirty="0" sz="1450" spc="-5">
                <a:latin typeface="Times New Roman"/>
                <a:cs typeface="Times New Roman"/>
              </a:rPr>
              <a:t>2.  </a:t>
            </a:r>
            <a:r>
              <a:rPr dirty="0" sz="1450" spc="-10">
                <a:latin typeface="Times New Roman"/>
                <a:cs typeface="Times New Roman"/>
              </a:rPr>
              <a:t>These figures are the total half-dollar production at the Denver mint for three years. The  integers use an underscore character </a:t>
            </a:r>
            <a:r>
              <a:rPr dirty="0" sz="1450" spc="-10">
                <a:latin typeface="Courier New"/>
                <a:cs typeface="Courier New"/>
              </a:rPr>
              <a:t>_ </a:t>
            </a:r>
            <a:r>
              <a:rPr dirty="0" sz="1450" spc="-10">
                <a:latin typeface="Times New Roman"/>
                <a:cs typeface="Times New Roman"/>
              </a:rPr>
              <a:t>after every three digits to make the numbers more  human-readable. The compiler ignores the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underscores.</a:t>
            </a:r>
            <a:endParaRPr sz="1450">
              <a:latin typeface="Times New Roman"/>
              <a:cs typeface="Times New Roman"/>
            </a:endParaRPr>
          </a:p>
          <a:p>
            <a:pPr marL="12700" marR="16700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second and third instance variables, </a:t>
            </a:r>
            <a:r>
              <a:rPr dirty="0" sz="1450" spc="-15">
                <a:latin typeface="Courier New"/>
                <a:cs typeface="Courier New"/>
              </a:rPr>
              <a:t>philadelphia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0">
                <a:latin typeface="Courier New"/>
                <a:cs typeface="Courier New"/>
              </a:rPr>
              <a:t>total</a:t>
            </a:r>
            <a:r>
              <a:rPr dirty="0" sz="1450" spc="-10">
                <a:latin typeface="Times New Roman"/>
                <a:cs typeface="Times New Roman"/>
              </a:rPr>
              <a:t>, are declared in  lines 6 and </a:t>
            </a:r>
            <a:r>
              <a:rPr dirty="0" sz="1450" spc="-5">
                <a:latin typeface="Times New Roman"/>
                <a:cs typeface="Times New Roman"/>
              </a:rPr>
              <a:t>7.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philadelphia</a:t>
            </a:r>
            <a:r>
              <a:rPr dirty="0" sz="1450" spc="-4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 contains the production totals for the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5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40" y="2451204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40" y="2771320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7140" y="3091449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7140" y="3850579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77140" y="4609721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7140" y="9292618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77140" y="9594443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499" y="316576"/>
            <a:ext cx="6643370" cy="972058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50" spc="-10">
                <a:latin typeface="Times New Roman"/>
                <a:cs typeface="Times New Roman"/>
              </a:rPr>
              <a:t>Philadelphia mint, and </a:t>
            </a: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434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used to store the overall production totals.</a:t>
            </a:r>
            <a:endParaRPr sz="1450">
              <a:latin typeface="Times New Roman"/>
              <a:cs typeface="Times New Roman"/>
            </a:endParaRPr>
          </a:p>
          <a:p>
            <a:pPr marL="12700" marR="22034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No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initial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assigned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slots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philadelphia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  lines 6 and </a:t>
            </a:r>
            <a:r>
              <a:rPr dirty="0" sz="1450" spc="-5">
                <a:latin typeface="Times New Roman"/>
                <a:cs typeface="Times New Roman"/>
              </a:rPr>
              <a:t>7. </a:t>
            </a:r>
            <a:r>
              <a:rPr dirty="0" sz="1450" spc="-10">
                <a:latin typeface="Times New Roman"/>
                <a:cs typeface="Times New Roman"/>
              </a:rPr>
              <a:t>For this reason, each element is given the default value for integers:</a:t>
            </a:r>
            <a:r>
              <a:rPr dirty="0" sz="1450" spc="14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endParaRPr sz="1450">
              <a:latin typeface="Times New Roman"/>
              <a:cs typeface="Times New Roman"/>
            </a:endParaRPr>
          </a:p>
          <a:p>
            <a:pPr marL="12700" marR="16192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denver.length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is used to give both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arrays the same number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slots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denver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Every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contains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length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you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 keep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it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contains.</a:t>
            </a:r>
            <a:endParaRPr sz="1450">
              <a:latin typeface="Times New Roman"/>
              <a:cs typeface="Times New Roman"/>
            </a:endParaRPr>
          </a:p>
          <a:p>
            <a:pPr marL="469265" marR="1442720" indent="-457200">
              <a:lnSpc>
                <a:spcPts val="2520"/>
              </a:lnSpc>
              <a:spcBef>
                <a:spcPts val="70"/>
              </a:spcBef>
            </a:pPr>
            <a:r>
              <a:rPr dirty="0" sz="1450" spc="-10">
                <a:latin typeface="Times New Roman"/>
                <a:cs typeface="Times New Roman"/>
              </a:rPr>
              <a:t>The rest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4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this application does the following:  Line 8 creates an integer variable called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average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469265" marR="45085">
              <a:lnSpc>
                <a:spcPts val="2520"/>
              </a:lnSpc>
              <a:spcBef>
                <a:spcPts val="5"/>
              </a:spcBef>
            </a:pPr>
            <a:r>
              <a:rPr dirty="0" sz="1450" spc="-10">
                <a:latin typeface="Times New Roman"/>
                <a:cs typeface="Times New Roman"/>
              </a:rPr>
              <a:t>Lines 10–12 assign new values to the three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philadelphia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  </a:t>
            </a:r>
            <a:r>
              <a:rPr dirty="0" sz="1450" spc="-10">
                <a:latin typeface="Times New Roman"/>
                <a:cs typeface="Times New Roman"/>
              </a:rPr>
              <a:t>Lines 14–16 assign new values to the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395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In line </a:t>
            </a:r>
            <a:r>
              <a:rPr dirty="0" sz="1450" spc="-5">
                <a:latin typeface="Times New Roman"/>
                <a:cs typeface="Times New Roman"/>
              </a:rPr>
              <a:t>14,</a:t>
            </a:r>
            <a:endParaRPr sz="1450">
              <a:latin typeface="Times New Roman"/>
              <a:cs typeface="Times New Roman"/>
            </a:endParaRPr>
          </a:p>
          <a:p>
            <a:pPr marL="441959">
              <a:lnSpc>
                <a:spcPts val="1585"/>
              </a:lnSpc>
            </a:pP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0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given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sum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denver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0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philadelphia</a:t>
            </a:r>
            <a:endParaRPr sz="1450">
              <a:latin typeface="Courier New"/>
              <a:cs typeface="Courier New"/>
            </a:endParaRPr>
          </a:p>
          <a:p>
            <a:pPr marL="441959">
              <a:lnSpc>
                <a:spcPct val="100000"/>
              </a:lnSpc>
              <a:spcBef>
                <a:spcPts val="60"/>
              </a:spcBef>
            </a:pPr>
            <a:r>
              <a:rPr dirty="0" sz="1450" spc="-10">
                <a:latin typeface="Times New Roman"/>
                <a:cs typeface="Times New Roman"/>
              </a:rPr>
              <a:t>element </a:t>
            </a:r>
            <a:r>
              <a:rPr dirty="0" sz="1450" spc="-5">
                <a:latin typeface="Times New Roman"/>
                <a:cs typeface="Times New Roman"/>
              </a:rPr>
              <a:t>0. </a:t>
            </a:r>
            <a:r>
              <a:rPr dirty="0" sz="1450" spc="-10">
                <a:latin typeface="Times New Roman"/>
                <a:cs typeface="Times New Roman"/>
              </a:rPr>
              <a:t>Similar expressions are used in lines 15 and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16.</a:t>
            </a:r>
            <a:endParaRPr sz="1450">
              <a:latin typeface="Times New Roman"/>
              <a:cs typeface="Times New Roman"/>
            </a:endParaRPr>
          </a:p>
          <a:p>
            <a:pPr marL="441959" marR="114935" indent="2730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Line 17 sets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average</a:t>
            </a:r>
            <a:r>
              <a:rPr dirty="0" sz="1450" spc="-3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to the average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three </a:t>
            </a:r>
            <a:r>
              <a:rPr dirty="0" sz="1450" spc="-15">
                <a:latin typeface="Courier New"/>
                <a:cs typeface="Courier New"/>
              </a:rPr>
              <a:t>total  </a:t>
            </a:r>
            <a:r>
              <a:rPr dirty="0" sz="1450" spc="-10">
                <a:latin typeface="Times New Roman"/>
                <a:cs typeface="Times New Roman"/>
              </a:rPr>
              <a:t>elements. Because </a:t>
            </a:r>
            <a:r>
              <a:rPr dirty="0" sz="1450" spc="-15">
                <a:latin typeface="Courier New"/>
                <a:cs typeface="Courier New"/>
              </a:rPr>
              <a:t>average </a:t>
            </a:r>
            <a:r>
              <a:rPr dirty="0" sz="1450" spc="-10">
                <a:latin typeface="Times New Roman"/>
                <a:cs typeface="Times New Roman"/>
              </a:rPr>
              <a:t>and the three </a:t>
            </a:r>
            <a:r>
              <a:rPr dirty="0" sz="1450" spc="-15">
                <a:latin typeface="Courier New"/>
                <a:cs typeface="Courier New"/>
              </a:rPr>
              <a:t>total </a:t>
            </a:r>
            <a:r>
              <a:rPr dirty="0" sz="1450" spc="-10">
                <a:latin typeface="Times New Roman"/>
                <a:cs typeface="Times New Roman"/>
              </a:rPr>
              <a:t>elements are integers, the  average is expressed as an integer rather than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floating-point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number.</a:t>
            </a:r>
            <a:endParaRPr sz="1450">
              <a:latin typeface="Times New Roman"/>
              <a:cs typeface="Times New Roman"/>
            </a:endParaRPr>
          </a:p>
          <a:p>
            <a:pPr marL="441959" marR="449580" indent="2730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Lines 19–26 display the values stored in the </a:t>
            </a:r>
            <a:r>
              <a:rPr dirty="0" sz="1450" spc="-15">
                <a:latin typeface="Courier New"/>
                <a:cs typeface="Courier New"/>
              </a:rPr>
              <a:t>total </a:t>
            </a:r>
            <a:r>
              <a:rPr dirty="0" sz="1450" spc="-10">
                <a:latin typeface="Times New Roman"/>
                <a:cs typeface="Times New Roman"/>
              </a:rPr>
              <a:t>array and the </a:t>
            </a:r>
            <a:r>
              <a:rPr dirty="0" sz="1450" spc="-15">
                <a:latin typeface="Courier New"/>
                <a:cs typeface="Courier New"/>
              </a:rPr>
              <a:t>average  </a:t>
            </a:r>
            <a:r>
              <a:rPr dirty="0" sz="1450" spc="-10">
                <a:latin typeface="Times New Roman"/>
                <a:cs typeface="Times New Roman"/>
              </a:rPr>
              <a:t>variable, using the </a:t>
            </a:r>
            <a:r>
              <a:rPr dirty="0" sz="1450" spc="-15">
                <a:latin typeface="Courier New"/>
                <a:cs typeface="Courier New"/>
              </a:rPr>
              <a:t>System.out.format()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to display the numeric  values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more readable form using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commas.</a:t>
            </a:r>
            <a:endParaRPr sz="1450">
              <a:latin typeface="Times New Roman"/>
              <a:cs typeface="Times New Roman"/>
            </a:endParaRPr>
          </a:p>
          <a:p>
            <a:pPr marL="12700" marR="8064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This application handles arrays </a:t>
            </a:r>
            <a:r>
              <a:rPr dirty="0" sz="1450" spc="-20">
                <a:latin typeface="Times New Roman"/>
                <a:cs typeface="Times New Roman"/>
              </a:rPr>
              <a:t>inefficiently. </a:t>
            </a:r>
            <a:r>
              <a:rPr dirty="0" sz="1450" spc="-10">
                <a:latin typeface="Times New Roman"/>
                <a:cs typeface="Times New Roman"/>
              </a:rPr>
              <a:t>The statements are almost identical, except  for the subscripts that indicate the array element to which you are referring. If the  HalfDollars application were being used to track 100 years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production totals instead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three, this approach would require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redundant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statements.</a:t>
            </a:r>
            <a:endParaRPr sz="1450">
              <a:latin typeface="Times New Roman"/>
              <a:cs typeface="Times New Roman"/>
            </a:endParaRPr>
          </a:p>
          <a:p>
            <a:pPr algn="just" marL="12700" marR="90805">
              <a:lnSpc>
                <a:spcPts val="1660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When dealing with arrays, you can use loops to cycle through an </a:t>
            </a:r>
            <a:r>
              <a:rPr dirty="0" sz="1450" spc="-20">
                <a:latin typeface="Times New Roman"/>
                <a:cs typeface="Times New Roman"/>
              </a:rPr>
              <a:t>array’s </a:t>
            </a:r>
            <a:r>
              <a:rPr dirty="0" sz="1450" spc="-10">
                <a:latin typeface="Times New Roman"/>
                <a:cs typeface="Times New Roman"/>
              </a:rPr>
              <a:t>elements instead 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dealing with each element </a:t>
            </a:r>
            <a:r>
              <a:rPr dirty="0" sz="1450" spc="-15">
                <a:latin typeface="Times New Roman"/>
                <a:cs typeface="Times New Roman"/>
              </a:rPr>
              <a:t>individually. </a:t>
            </a:r>
            <a:r>
              <a:rPr dirty="0" sz="1450" spc="-10">
                <a:latin typeface="Times New Roman"/>
                <a:cs typeface="Times New Roman"/>
              </a:rPr>
              <a:t>This makes the code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lot shorter and easier to  read. When you learn about loops later </a:t>
            </a:r>
            <a:r>
              <a:rPr dirty="0" sz="1450" spc="-25">
                <a:latin typeface="Times New Roman"/>
                <a:cs typeface="Times New Roman"/>
              </a:rPr>
              <a:t>today, </a:t>
            </a:r>
            <a:r>
              <a:rPr dirty="0" sz="1450" spc="-10">
                <a:latin typeface="Times New Roman"/>
                <a:cs typeface="Times New Roman"/>
              </a:rPr>
              <a:t>you see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rewrite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current</a:t>
            </a:r>
            <a:r>
              <a:rPr dirty="0" sz="1450" spc="1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dirty="0" sz="1650" spc="-5" b="1">
                <a:latin typeface="Times New Roman"/>
                <a:cs typeface="Times New Roman"/>
              </a:rPr>
              <a:t>Multidimensional </a:t>
            </a:r>
            <a:r>
              <a:rPr dirty="0" sz="1650" b="1">
                <a:latin typeface="Times New Roman"/>
                <a:cs typeface="Times New Roman"/>
              </a:rPr>
              <a:t>Arrays</a:t>
            </a:r>
            <a:endParaRPr sz="1650">
              <a:latin typeface="Times New Roman"/>
              <a:cs typeface="Times New Roman"/>
            </a:endParaRPr>
          </a:p>
          <a:p>
            <a:pPr marL="12700" marR="126364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Arrays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multidimensional, containing more than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subscript to store information  in multiple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dimensions.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A common use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multidimensional array is to represent the data in an </a:t>
            </a:r>
            <a:r>
              <a:rPr dirty="0" sz="1450" spc="-5">
                <a:latin typeface="Times New Roman"/>
                <a:cs typeface="Times New Roman"/>
              </a:rPr>
              <a:t>(x,y) </a:t>
            </a:r>
            <a:r>
              <a:rPr dirty="0" sz="1450" spc="-10">
                <a:latin typeface="Times New Roman"/>
                <a:cs typeface="Times New Roman"/>
              </a:rPr>
              <a:t>grid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array  elements.</a:t>
            </a:r>
            <a:endParaRPr sz="1450">
              <a:latin typeface="Times New Roman"/>
              <a:cs typeface="Times New Roman"/>
            </a:endParaRPr>
          </a:p>
          <a:p>
            <a:pPr marL="12700" marR="9525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Java supports this by enabling an array to hold arrays as each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its elements. Those arrays  can also contain arrays, and so </a:t>
            </a:r>
            <a:r>
              <a:rPr dirty="0" sz="1450" spc="-5">
                <a:latin typeface="Times New Roman"/>
                <a:cs typeface="Times New Roman"/>
              </a:rPr>
              <a:t>on, </a:t>
            </a:r>
            <a:r>
              <a:rPr dirty="0" sz="1450" spc="-10">
                <a:latin typeface="Times New Roman"/>
                <a:cs typeface="Times New Roman"/>
              </a:rPr>
              <a:t>for as many dimensions as</a:t>
            </a:r>
            <a:r>
              <a:rPr dirty="0" sz="1450" spc="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needed.</a:t>
            </a:r>
            <a:endParaRPr sz="1450">
              <a:latin typeface="Times New Roman"/>
              <a:cs typeface="Times New Roman"/>
            </a:endParaRPr>
          </a:p>
          <a:p>
            <a:pPr marL="469265" marR="867410" indent="-457200">
              <a:lnSpc>
                <a:spcPts val="2380"/>
              </a:lnSpc>
              <a:spcBef>
                <a:spcPts val="135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consider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that needs to accomplish the following tasks:  Record an integer value each day for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year.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50"/>
              </a:spcBef>
            </a:pPr>
            <a:r>
              <a:rPr dirty="0" sz="1450" spc="-15">
                <a:latin typeface="Times New Roman"/>
                <a:cs typeface="Times New Roman"/>
              </a:rPr>
              <a:t>Organize </a:t>
            </a:r>
            <a:r>
              <a:rPr dirty="0" sz="1450" spc="-10">
                <a:latin typeface="Times New Roman"/>
                <a:cs typeface="Times New Roman"/>
              </a:rPr>
              <a:t>those values by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week.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450" spc="-10">
                <a:latin typeface="Times New Roman"/>
                <a:cs typeface="Times New Roman"/>
              </a:rPr>
              <a:t>One way to </a:t>
            </a:r>
            <a:r>
              <a:rPr dirty="0" sz="1450" spc="-15">
                <a:latin typeface="Times New Roman"/>
                <a:cs typeface="Times New Roman"/>
              </a:rPr>
              <a:t>organize </a:t>
            </a:r>
            <a:r>
              <a:rPr dirty="0" sz="1450" spc="-10">
                <a:latin typeface="Times New Roman"/>
                <a:cs typeface="Times New Roman"/>
              </a:rPr>
              <a:t>this data is to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53-element array in which each</a:t>
            </a:r>
            <a:r>
              <a:rPr dirty="0" sz="1450" spc="10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2" y="10022388"/>
            <a:ext cx="200977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75"/>
              </a:lnSpc>
            </a:pPr>
            <a:r>
              <a:rPr dirty="0" sz="1450" spc="-10">
                <a:latin typeface="Times New Roman"/>
                <a:cs typeface="Times New Roman"/>
              </a:rPr>
              <a:t>contains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7-element</a:t>
            </a:r>
            <a:r>
              <a:rPr dirty="0" sz="1450" spc="-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array: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6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44560" y="9930931"/>
            <a:ext cx="6283325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75"/>
              </a:lnSpc>
            </a:pP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10">
                <a:latin typeface="Times New Roman"/>
                <a:cs typeface="Times New Roman"/>
              </a:rPr>
              <a:t>in, which is marked by the comments </a:t>
            </a:r>
            <a:r>
              <a:rPr dirty="0" sz="1450" spc="-10">
                <a:latin typeface="Courier New"/>
                <a:cs typeface="Courier New"/>
              </a:rPr>
              <a:t>// </a:t>
            </a:r>
            <a:r>
              <a:rPr dirty="0" sz="1450" spc="-15">
                <a:latin typeface="Courier New"/>
                <a:cs typeface="Courier New"/>
              </a:rPr>
              <a:t>start </a:t>
            </a:r>
            <a:r>
              <a:rPr dirty="0" sz="1450" spc="-10">
                <a:latin typeface="Courier New"/>
                <a:cs typeface="Courier New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block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0">
                <a:latin typeface="Courier New"/>
                <a:cs typeface="Courier New"/>
              </a:rPr>
              <a:t>// end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of</a:t>
            </a:r>
            <a:endParaRPr sz="1450">
              <a:latin typeface="Courier New"/>
              <a:cs typeface="Courier New"/>
            </a:endParaRPr>
          </a:p>
          <a:p>
            <a:pPr algn="r" marR="74295">
              <a:lnSpc>
                <a:spcPct val="100000"/>
              </a:lnSpc>
              <a:spcBef>
                <a:spcPts val="640"/>
              </a:spcBef>
            </a:pPr>
            <a:r>
              <a:rPr dirty="0" sz="800">
                <a:latin typeface="Arial"/>
                <a:cs typeface="Arial"/>
              </a:rPr>
              <a:t>Page 7 of</a:t>
            </a:r>
            <a:r>
              <a:rPr dirty="0" sz="800" spc="-10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23</a:t>
            </a:r>
            <a:endParaRPr sz="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498" y="668707"/>
            <a:ext cx="6660515" cy="9258935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67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[][] dayValue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2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int[53][7];</a:t>
            </a:r>
            <a:endParaRPr sz="1050">
              <a:latin typeface="Courier New"/>
              <a:cs typeface="Courier New"/>
            </a:endParaRPr>
          </a:p>
          <a:p>
            <a:pPr marL="12700" marR="72390">
              <a:lnSpc>
                <a:spcPts val="1660"/>
              </a:lnSpc>
              <a:spcBef>
                <a:spcPts val="835"/>
              </a:spcBef>
            </a:pPr>
            <a:r>
              <a:rPr dirty="0" sz="1450" spc="-10">
                <a:latin typeface="Times New Roman"/>
                <a:cs typeface="Times New Roman"/>
              </a:rPr>
              <a:t>This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arrays contains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total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371 integers, enough room for each day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year  (plus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few extra).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could set the value for the first day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10th week with the  following statement: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60"/>
              </a:spcBef>
            </a:pPr>
            <a:r>
              <a:rPr dirty="0" sz="1050" spc="10">
                <a:latin typeface="Courier New"/>
                <a:cs typeface="Courier New"/>
              </a:rPr>
              <a:t>dayValue[9][0]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14200;</a:t>
            </a:r>
            <a:endParaRPr sz="1050">
              <a:latin typeface="Courier New"/>
              <a:cs typeface="Courier New"/>
            </a:endParaRPr>
          </a:p>
          <a:p>
            <a:pPr marL="12700" marR="179070">
              <a:lnSpc>
                <a:spcPts val="1660"/>
              </a:lnSpc>
              <a:spcBef>
                <a:spcPts val="835"/>
              </a:spcBef>
            </a:pPr>
            <a:r>
              <a:rPr dirty="0" sz="1450" spc="-10">
                <a:latin typeface="Times New Roman"/>
                <a:cs typeface="Times New Roman"/>
              </a:rPr>
              <a:t>Remember that array indexes start at 0 instead </a:t>
            </a:r>
            <a:r>
              <a:rPr dirty="0" sz="1450" spc="-5">
                <a:latin typeface="Times New Roman"/>
                <a:cs typeface="Times New Roman"/>
              </a:rPr>
              <a:t>of 1, </a:t>
            </a:r>
            <a:r>
              <a:rPr dirty="0" sz="1450" spc="-10">
                <a:latin typeface="Times New Roman"/>
                <a:cs typeface="Times New Roman"/>
              </a:rPr>
              <a:t>so the 10th week is at element 9 and  the first day at element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endParaRPr sz="1450">
              <a:latin typeface="Times New Roman"/>
              <a:cs typeface="Times New Roman"/>
            </a:endParaRPr>
          </a:p>
          <a:p>
            <a:pPr marL="12700" marR="102235">
              <a:lnSpc>
                <a:spcPct val="99300"/>
              </a:lnSpc>
              <a:spcBef>
                <a:spcPts val="605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use the </a:t>
            </a:r>
            <a:r>
              <a:rPr dirty="0" sz="1450" spc="-15">
                <a:latin typeface="Courier New"/>
                <a:cs typeface="Courier New"/>
              </a:rPr>
              <a:t>length</a:t>
            </a:r>
            <a:r>
              <a:rPr dirty="0" sz="1450" spc="-2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instance variable with these arrays as you would any </a:t>
            </a:r>
            <a:r>
              <a:rPr dirty="0" sz="1450" spc="-20">
                <a:latin typeface="Times New Roman"/>
                <a:cs typeface="Times New Roman"/>
              </a:rPr>
              <a:t>other. </a:t>
            </a:r>
            <a:r>
              <a:rPr dirty="0" sz="1450" spc="-10">
                <a:latin typeface="Times New Roman"/>
                <a:cs typeface="Times New Roman"/>
              </a:rPr>
              <a:t>The  following statement contains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three-dimensional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integers and displays the 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in each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dimension: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 marR="1209675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[][][] cen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int</a:t>
            </a:r>
            <a:r>
              <a:rPr dirty="0" sz="1050" spc="10">
                <a:latin typeface="Courier New"/>
                <a:cs typeface="Courier New"/>
              </a:rPr>
              <a:t>[100][52][7];  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“Elements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in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1st dimension: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“ </a:t>
            </a:r>
            <a:r>
              <a:rPr dirty="0" sz="1050" spc="15">
                <a:latin typeface="Courier New"/>
                <a:cs typeface="Courier New"/>
              </a:rPr>
              <a:t>+</a:t>
            </a:r>
            <a:r>
              <a:rPr dirty="0" sz="1050" spc="9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cen.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259079" marR="715645">
              <a:lnSpc>
                <a:spcPts val="1220"/>
              </a:lnSpc>
              <a:spcBef>
                <a:spcPts val="10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“Elements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in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2nd dimension: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“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latin typeface="Courier New"/>
                <a:cs typeface="Courier New"/>
              </a:rPr>
              <a:t>cen[0].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);  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“Elements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in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3rd dimension: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“ </a:t>
            </a:r>
            <a:r>
              <a:rPr dirty="0" sz="1050" spc="15">
                <a:latin typeface="Courier New"/>
                <a:cs typeface="Courier New"/>
              </a:rPr>
              <a:t>+</a:t>
            </a:r>
            <a:r>
              <a:rPr dirty="0" sz="1050" spc="11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cen[0][0].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50" spc="-5" b="1">
                <a:latin typeface="Times New Roman"/>
                <a:cs typeface="Times New Roman"/>
              </a:rPr>
              <a:t>Block Statements</a:t>
            </a:r>
            <a:endParaRPr sz="1650">
              <a:latin typeface="Times New Roman"/>
              <a:cs typeface="Times New Roman"/>
            </a:endParaRPr>
          </a:p>
          <a:p>
            <a:pPr marL="12700" marR="3556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Statements in Java are grouped into blocks. The beginning and ending boundaries </a:t>
            </a:r>
            <a:r>
              <a:rPr dirty="0" sz="1450" spc="-5">
                <a:latin typeface="Times New Roman"/>
                <a:cs typeface="Times New Roman"/>
              </a:rPr>
              <a:t>of a  </a:t>
            </a:r>
            <a:r>
              <a:rPr dirty="0" sz="1450" spc="-10">
                <a:latin typeface="Times New Roman"/>
                <a:cs typeface="Times New Roman"/>
              </a:rPr>
              <a:t>block are noted with brace characters—an opening brace </a:t>
            </a:r>
            <a:r>
              <a:rPr dirty="0" sz="1450" spc="-5">
                <a:latin typeface="Times New Roman"/>
                <a:cs typeface="Times New Roman"/>
              </a:rPr>
              <a:t>{ </a:t>
            </a:r>
            <a:r>
              <a:rPr dirty="0" sz="1450" spc="-10">
                <a:latin typeface="Times New Roman"/>
                <a:cs typeface="Times New Roman"/>
              </a:rPr>
              <a:t>for the beginning and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closing  brace </a:t>
            </a:r>
            <a:r>
              <a:rPr dirty="0" sz="1450" spc="-5">
                <a:latin typeface="Times New Roman"/>
                <a:cs typeface="Times New Roman"/>
              </a:rPr>
              <a:t>} </a:t>
            </a:r>
            <a:r>
              <a:rPr dirty="0" sz="1450" spc="-10">
                <a:latin typeface="Times New Roman"/>
                <a:cs typeface="Times New Roman"/>
              </a:rPr>
              <a:t>for 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ending.</a:t>
            </a:r>
            <a:endParaRPr sz="1450">
              <a:latin typeface="Times New Roman"/>
              <a:cs typeface="Times New Roman"/>
            </a:endParaRPr>
          </a:p>
          <a:p>
            <a:pPr marL="12700" marR="257175" indent="-635">
              <a:lnSpc>
                <a:spcPts val="1660"/>
              </a:lnSpc>
              <a:spcBef>
                <a:spcPts val="710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have used blocks to hold the variables and methods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definition and define  statements that belong in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method.</a:t>
            </a:r>
            <a:endParaRPr sz="1450">
              <a:latin typeface="Times New Roman"/>
              <a:cs typeface="Times New Roman"/>
            </a:endParaRPr>
          </a:p>
          <a:p>
            <a:pPr marL="12700" marR="97790" indent="-63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Blocks also are called block statements because an entire block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anywhere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single statement could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used. Each statement inside the block then is executed from top  to bottom.</a:t>
            </a:r>
            <a:endParaRPr sz="1450">
              <a:latin typeface="Times New Roman"/>
              <a:cs typeface="Times New Roman"/>
            </a:endParaRPr>
          </a:p>
          <a:p>
            <a:pPr marL="12700" marR="342900">
              <a:lnSpc>
                <a:spcPts val="1660"/>
              </a:lnSpc>
              <a:spcBef>
                <a:spcPts val="710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</a:t>
            </a:r>
            <a:r>
              <a:rPr dirty="0" sz="1450" spc="-5">
                <a:latin typeface="Times New Roman"/>
                <a:cs typeface="Times New Roman"/>
              </a:rPr>
              <a:t>put </a:t>
            </a:r>
            <a:r>
              <a:rPr dirty="0" sz="1450" spc="-10">
                <a:latin typeface="Times New Roman"/>
                <a:cs typeface="Times New Roman"/>
              </a:rPr>
              <a:t>blocks inside other blocks, just as you do when you </a:t>
            </a:r>
            <a:r>
              <a:rPr dirty="0" sz="1450" spc="-5">
                <a:latin typeface="Times New Roman"/>
                <a:cs typeface="Times New Roman"/>
              </a:rPr>
              <a:t>put a </a:t>
            </a:r>
            <a:r>
              <a:rPr dirty="0" sz="1450" spc="-10">
                <a:latin typeface="Times New Roman"/>
                <a:cs typeface="Times New Roman"/>
              </a:rPr>
              <a:t>method inside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class definition.</a:t>
            </a:r>
            <a:endParaRPr sz="1450">
              <a:latin typeface="Times New Roman"/>
              <a:cs typeface="Times New Roman"/>
            </a:endParaRPr>
          </a:p>
          <a:p>
            <a:pPr marL="12700" marR="194310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An important thing to note about using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is that it creates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scope for the local  variables created inside the block. Scope is the part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program where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exists  and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used. If you try to 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outside its scope, an error</a:t>
            </a:r>
            <a:r>
              <a:rPr dirty="0" sz="1450" spc="10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occurs.</a:t>
            </a:r>
            <a:endParaRPr sz="1450">
              <a:latin typeface="Times New Roman"/>
              <a:cs typeface="Times New Roman"/>
            </a:endParaRPr>
          </a:p>
          <a:p>
            <a:pPr marL="12700" marR="4191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In Java, the scope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variable is the block in which it was created. When you can declare  and use local variables inside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block, those variables cease to exist after the block is  finished executing. For example, the following method contains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block:</a:t>
            </a:r>
            <a:endParaRPr sz="1450">
              <a:latin typeface="Times New Roman"/>
              <a:cs typeface="Times New Roman"/>
            </a:endParaRPr>
          </a:p>
          <a:p>
            <a:pPr marL="588645" marR="4911725" indent="-329565">
              <a:lnSpc>
                <a:spcPts val="1220"/>
              </a:lnSpc>
              <a:spcBef>
                <a:spcPts val="62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void </a:t>
            </a:r>
            <a:r>
              <a:rPr dirty="0" sz="1050" spc="10">
                <a:latin typeface="Courier New"/>
                <a:cs typeface="Courier New"/>
              </a:rPr>
              <a:t>testBlock()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 =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10;</a:t>
            </a:r>
            <a:endParaRPr sz="1050">
              <a:latin typeface="Courier New"/>
              <a:cs typeface="Courier New"/>
            </a:endParaRPr>
          </a:p>
          <a:p>
            <a:pPr marL="917575" marR="4500245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latin typeface="Courier New"/>
                <a:cs typeface="Courier New"/>
              </a:rPr>
              <a:t>{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start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of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block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y =</a:t>
            </a:r>
            <a:r>
              <a:rPr dirty="0" sz="1050" spc="-1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40;</a:t>
            </a:r>
            <a:endParaRPr sz="1050">
              <a:latin typeface="Courier New"/>
              <a:cs typeface="Courier New"/>
            </a:endParaRPr>
          </a:p>
          <a:p>
            <a:pPr algn="ctr" marR="3994150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y = y +</a:t>
            </a:r>
            <a:r>
              <a:rPr dirty="0" sz="1050" spc="-1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x;</a:t>
            </a:r>
            <a:endParaRPr sz="1050">
              <a:latin typeface="Courier New"/>
              <a:cs typeface="Courier New"/>
            </a:endParaRPr>
          </a:p>
          <a:p>
            <a:pPr marL="58864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end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of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block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50" spc="-45">
                <a:latin typeface="Times New Roman"/>
                <a:cs typeface="Times New Roman"/>
              </a:rPr>
              <a:t>Two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defined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method: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scope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block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7906953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" y="7934392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7902380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99" y="7902380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61" y="7911526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59" y="791152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9095968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9123408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909139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99" y="909139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61" y="9100542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59" y="9100542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417184"/>
            <a:ext cx="6664325" cy="975741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12700" marR="5080">
              <a:lnSpc>
                <a:spcPct val="103499"/>
              </a:lnSpc>
              <a:spcBef>
                <a:spcPts val="30"/>
              </a:spcBef>
            </a:pPr>
            <a:r>
              <a:rPr dirty="0" sz="1450" spc="-10">
                <a:latin typeface="Courier New"/>
                <a:cs typeface="Courier New"/>
              </a:rPr>
              <a:t>block</a:t>
            </a:r>
            <a:r>
              <a:rPr dirty="0" sz="1450" spc="-10">
                <a:latin typeface="Times New Roman"/>
                <a:cs typeface="Times New Roman"/>
              </a:rPr>
              <a:t>. The variable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only within that block. An error would result if you tried  to use the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4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in another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method.</a:t>
            </a:r>
            <a:endParaRPr sz="1450">
              <a:latin typeface="Times New Roman"/>
              <a:cs typeface="Times New Roman"/>
            </a:endParaRPr>
          </a:p>
          <a:p>
            <a:pPr marL="12700" marR="2730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was created inside the method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outside the inner block, so it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 anywhere in the method.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modify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3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anywhere within the method.</a:t>
            </a:r>
            <a:endParaRPr sz="1450">
              <a:latin typeface="Times New Roman"/>
              <a:cs typeface="Times New Roman"/>
            </a:endParaRPr>
          </a:p>
          <a:p>
            <a:pPr marL="12700" marR="517525" indent="-635">
              <a:lnSpc>
                <a:spcPts val="1660"/>
              </a:lnSpc>
              <a:spcBef>
                <a:spcPts val="900"/>
              </a:spcBef>
            </a:pPr>
            <a:r>
              <a:rPr dirty="0" sz="1450" spc="-10">
                <a:latin typeface="Times New Roman"/>
                <a:cs typeface="Times New Roman"/>
              </a:rPr>
              <a:t>Block statements are used in class and method definitions and the logic and looping  structures you learn about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next.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650" spc="-5" b="1">
                <a:latin typeface="Times New Roman"/>
                <a:cs typeface="Times New Roman"/>
              </a:rPr>
              <a:t>If Conditionals</a:t>
            </a:r>
            <a:endParaRPr sz="1650">
              <a:latin typeface="Times New Roman"/>
              <a:cs typeface="Times New Roman"/>
            </a:endParaRPr>
          </a:p>
          <a:p>
            <a:pPr marL="12700" marR="30480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 key aspect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any programming language is how it enables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to make  decisions. This is handled through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type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statement called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 i="1">
                <a:latin typeface="Times New Roman"/>
                <a:cs typeface="Times New Roman"/>
              </a:rPr>
              <a:t>conditional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 executed only if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specific condition is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met.</a:t>
            </a:r>
            <a:endParaRPr sz="1450">
              <a:latin typeface="Times New Roman"/>
              <a:cs typeface="Times New Roman"/>
            </a:endParaRPr>
          </a:p>
          <a:p>
            <a:pPr marL="12700" marR="12700">
              <a:lnSpc>
                <a:spcPct val="103499"/>
              </a:lnSpc>
              <a:spcBef>
                <a:spcPts val="525"/>
              </a:spcBef>
            </a:pPr>
            <a:r>
              <a:rPr dirty="0" sz="1450" spc="-10">
                <a:latin typeface="Times New Roman"/>
                <a:cs typeface="Times New Roman"/>
              </a:rPr>
              <a:t>The most basic conditional in Java is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. The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conditional uses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Boolean expression to  decide whether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should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executed. If the expression produces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true </a:t>
            </a:r>
            <a:r>
              <a:rPr dirty="0" sz="1450" spc="-10">
                <a:latin typeface="Times New Roman"/>
                <a:cs typeface="Times New Roman"/>
              </a:rPr>
              <a:t>value,  the statement 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executed.</a:t>
            </a:r>
            <a:endParaRPr sz="1450">
              <a:latin typeface="Times New Roman"/>
              <a:cs typeface="Times New Roman"/>
            </a:endParaRPr>
          </a:p>
          <a:p>
            <a:pPr marL="12700" marR="277495">
              <a:lnSpc>
                <a:spcPts val="1660"/>
              </a:lnSpc>
              <a:spcBef>
                <a:spcPts val="760"/>
              </a:spcBef>
            </a:pPr>
            <a:r>
              <a:rPr dirty="0" sz="1450" spc="-25">
                <a:latin typeface="Times New Roman"/>
                <a:cs typeface="Times New Roman"/>
              </a:rPr>
              <a:t>Here’s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simple example that displays the message “Not enough </a:t>
            </a:r>
            <a:r>
              <a:rPr dirty="0" sz="1450" spc="-15">
                <a:latin typeface="Times New Roman"/>
                <a:cs typeface="Times New Roman"/>
              </a:rPr>
              <a:t>arguments” </a:t>
            </a:r>
            <a:r>
              <a:rPr dirty="0" sz="1450" spc="-10">
                <a:latin typeface="Times New Roman"/>
                <a:cs typeface="Times New Roman"/>
              </a:rPr>
              <a:t>only if the 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instance variable is less than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3: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Times New Roman"/>
              <a:cs typeface="Times New Roman"/>
            </a:endParaRPr>
          </a:p>
          <a:p>
            <a:pPr marL="588010" marR="252984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(arguments.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 </a:t>
            </a:r>
            <a:r>
              <a:rPr dirty="0" sz="1050" spc="15">
                <a:latin typeface="Courier New"/>
                <a:cs typeface="Courier New"/>
              </a:rPr>
              <a:t>&lt; 3) {  </a:t>
            </a: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“Not enough arguments”</a:t>
            </a:r>
            <a:r>
              <a:rPr dirty="0" sz="1050" spc="10">
                <a:latin typeface="Courier New"/>
                <a:cs typeface="Courier New"/>
              </a:rPr>
              <a:t>);  System.exit(-1);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0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264795" indent="-63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If you want something else to happen when an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 is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you can use  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keyword.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both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10">
                <a:latin typeface="Times New Roman"/>
                <a:cs typeface="Times New Roman"/>
              </a:rPr>
              <a:t>:</a:t>
            </a:r>
            <a:endParaRPr sz="1450">
              <a:latin typeface="Times New Roman"/>
              <a:cs typeface="Times New Roman"/>
            </a:endParaRPr>
          </a:p>
          <a:p>
            <a:pPr marL="259079" marR="5245100">
              <a:lnSpc>
                <a:spcPts val="1220"/>
              </a:lnSpc>
              <a:spcBef>
                <a:spcPts val="819"/>
              </a:spcBef>
            </a:pPr>
            <a:r>
              <a:rPr dirty="0" sz="1050" spc="10">
                <a:latin typeface="Courier New"/>
                <a:cs typeface="Courier New"/>
              </a:rPr>
              <a:t>String server;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-1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duration;</a:t>
            </a:r>
            <a:endParaRPr sz="1050">
              <a:latin typeface="Courier New"/>
              <a:cs typeface="Courier New"/>
            </a:endParaRPr>
          </a:p>
          <a:p>
            <a:pPr marL="588010" marR="4175125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(arguments.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 </a:t>
            </a:r>
            <a:r>
              <a:rPr dirty="0" sz="1050" spc="15">
                <a:latin typeface="Courier New"/>
                <a:cs typeface="Courier New"/>
              </a:rPr>
              <a:t>&lt; 1) {  </a:t>
            </a:r>
            <a:r>
              <a:rPr dirty="0" sz="1050" spc="10">
                <a:latin typeface="Courier New"/>
                <a:cs typeface="Courier New"/>
              </a:rPr>
              <a:t>server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“localhost”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server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arguments[0];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19050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conditional executes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statements based on the result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single Boolean  test.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algn="just" marL="259079" marR="422275" indent="-63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Times New Roman"/>
                <a:cs typeface="Times New Roman"/>
              </a:rPr>
              <a:t>difference </a:t>
            </a:r>
            <a:r>
              <a:rPr dirty="0" sz="1450" spc="-10">
                <a:latin typeface="Times New Roman"/>
                <a:cs typeface="Times New Roman"/>
              </a:rPr>
              <a:t>between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conditionals in Java and those in other languages is that  Java conditionals produce only Boolean values (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415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). In C and C++,  the test can return an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integer.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92455">
              <a:lnSpc>
                <a:spcPct val="103499"/>
              </a:lnSpc>
              <a:spcBef>
                <a:spcPts val="5"/>
              </a:spcBef>
            </a:pP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, you can include only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statement as the code to execute if the test  expression is true and another statement if the expression is</a:t>
            </a:r>
            <a:r>
              <a:rPr dirty="0" sz="1450" spc="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false.</a:t>
            </a:r>
            <a:endParaRPr sz="1450">
              <a:latin typeface="Times New Roman"/>
              <a:cs typeface="Times New Roman"/>
            </a:endParaRPr>
          </a:p>
          <a:p>
            <a:pPr marL="12700" marR="8890">
              <a:lnSpc>
                <a:spcPts val="1660"/>
              </a:lnSpc>
              <a:spcBef>
                <a:spcPts val="755"/>
              </a:spcBef>
            </a:pPr>
            <a:r>
              <a:rPr dirty="0" sz="1450" spc="-20">
                <a:latin typeface="Times New Roman"/>
                <a:cs typeface="Times New Roman"/>
              </a:rPr>
              <a:t>However, </a:t>
            </a:r>
            <a:r>
              <a:rPr dirty="0" sz="1450" spc="-10">
                <a:latin typeface="Times New Roman"/>
                <a:cs typeface="Times New Roman"/>
              </a:rPr>
              <a:t>as you learned earlier </a:t>
            </a:r>
            <a:r>
              <a:rPr dirty="0" sz="1450" spc="-25">
                <a:latin typeface="Times New Roman"/>
                <a:cs typeface="Times New Roman"/>
              </a:rPr>
              <a:t>today,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can appear anywhere in Java that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 statement can </a:t>
            </a:r>
            <a:r>
              <a:rPr dirty="0" sz="1450" spc="-20">
                <a:latin typeface="Times New Roman"/>
                <a:cs typeface="Times New Roman"/>
              </a:rPr>
              <a:t>appear. </a:t>
            </a:r>
            <a:r>
              <a:rPr dirty="0" sz="1450" spc="-10">
                <a:latin typeface="Times New Roman"/>
                <a:cs typeface="Times New Roman"/>
              </a:rPr>
              <a:t>If you want to do more than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thing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result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statement,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56731" y="10222075"/>
            <a:ext cx="601980" cy="13906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latin typeface="Arial"/>
                <a:cs typeface="Arial"/>
              </a:rPr>
              <a:t>Page 8 of</a:t>
            </a:r>
            <a:r>
              <a:rPr dirty="0" sz="800" spc="-9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23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40" y="312802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40" y="3448141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21757"/>
            <a:ext cx="6657340" cy="97986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8260">
              <a:lnSpc>
                <a:spcPts val="1689"/>
              </a:lnSpc>
              <a:spcBef>
                <a:spcPts val="185"/>
              </a:spcBef>
            </a:pPr>
            <a:r>
              <a:rPr dirty="0" sz="1450" spc="-10">
                <a:latin typeface="Times New Roman"/>
                <a:cs typeface="Times New Roman"/>
              </a:rPr>
              <a:t>you can enclose those statements inside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block. Note the following code, which was used  on </a:t>
            </a:r>
            <a:r>
              <a:rPr dirty="0" sz="1400">
                <a:latin typeface="Times New Roman"/>
                <a:cs typeface="Times New Roman"/>
              </a:rPr>
              <a:t>previous lecture </a:t>
            </a:r>
            <a:r>
              <a:rPr dirty="0" sz="1450" spc="-10">
                <a:latin typeface="Times New Roman"/>
                <a:cs typeface="Times New Roman"/>
              </a:rPr>
              <a:t>“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Getting Started with</a:t>
            </a:r>
            <a:r>
              <a:rPr dirty="0" u="sng" sz="1450" spc="-9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Java</a:t>
            </a:r>
            <a:r>
              <a:rPr dirty="0" sz="1450" spc="-10">
                <a:latin typeface="Times New Roman"/>
                <a:cs typeface="Times New Roman"/>
              </a:rPr>
              <a:t>”:</a:t>
            </a:r>
            <a:endParaRPr sz="1450">
              <a:latin typeface="Times New Roman"/>
              <a:cs typeface="Times New Roman"/>
            </a:endParaRPr>
          </a:p>
          <a:p>
            <a:pPr marL="259079" marR="5237480">
              <a:lnSpc>
                <a:spcPts val="1220"/>
              </a:lnSpc>
              <a:spcBef>
                <a:spcPts val="56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speed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;  </a:t>
            </a:r>
            <a:r>
              <a:rPr dirty="0" sz="1050" spc="10">
                <a:latin typeface="Courier New"/>
                <a:cs typeface="Courier New"/>
              </a:rPr>
              <a:t>String</a:t>
            </a:r>
            <a:r>
              <a:rPr dirty="0" sz="1050" spc="-35"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status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9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 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temperature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-60;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588010" marR="3921125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temperature </a:t>
            </a:r>
            <a:r>
              <a:rPr dirty="0" sz="1050" spc="15">
                <a:latin typeface="Courier New"/>
                <a:cs typeface="Courier New"/>
              </a:rPr>
              <a:t>&lt; </a:t>
            </a:r>
            <a:r>
              <a:rPr dirty="0" sz="1050" spc="10">
                <a:latin typeface="Courier New"/>
                <a:cs typeface="Courier New"/>
              </a:rPr>
              <a:t>-80)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status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“returning home”</a:t>
            </a:r>
            <a:r>
              <a:rPr dirty="0" sz="1050" spc="10">
                <a:latin typeface="Courier New"/>
                <a:cs typeface="Courier New"/>
              </a:rPr>
              <a:t>;  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speed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1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0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statement in this example contains the test expression </a:t>
            </a:r>
            <a:r>
              <a:rPr dirty="0" sz="1450" spc="-15">
                <a:latin typeface="Courier New"/>
                <a:cs typeface="Courier New"/>
              </a:rPr>
              <a:t>temperature </a:t>
            </a:r>
            <a:r>
              <a:rPr dirty="0" sz="1450" spc="-10">
                <a:latin typeface="Courier New"/>
                <a:cs typeface="Courier New"/>
              </a:rPr>
              <a:t>&lt;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-80</a:t>
            </a:r>
            <a:r>
              <a:rPr dirty="0" sz="1450" spc="-10">
                <a:latin typeface="Times New Roman"/>
                <a:cs typeface="Times New Roman"/>
              </a:rPr>
              <a:t>. If  the </a:t>
            </a:r>
            <a:r>
              <a:rPr dirty="0" sz="1450" spc="-15">
                <a:latin typeface="Courier New"/>
                <a:cs typeface="Courier New"/>
              </a:rPr>
              <a:t>temperature </a:t>
            </a:r>
            <a:r>
              <a:rPr dirty="0" sz="1450" spc="-10">
                <a:latin typeface="Times New Roman"/>
                <a:cs typeface="Times New Roman"/>
              </a:rPr>
              <a:t>variable contains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less than </a:t>
            </a:r>
            <a:r>
              <a:rPr dirty="0" sz="1450" spc="-5">
                <a:latin typeface="Times New Roman"/>
                <a:cs typeface="Times New Roman"/>
              </a:rPr>
              <a:t>–80, </a:t>
            </a:r>
            <a:r>
              <a:rPr dirty="0" sz="1450" spc="-10">
                <a:latin typeface="Times New Roman"/>
                <a:cs typeface="Times New Roman"/>
              </a:rPr>
              <a:t>the block statement is  executed, and two things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occur:</a:t>
            </a:r>
            <a:endParaRPr sz="1450">
              <a:latin typeface="Times New Roman"/>
              <a:cs typeface="Times New Roman"/>
            </a:endParaRPr>
          </a:p>
          <a:p>
            <a:pPr marL="469265" marR="1851660">
              <a:lnSpc>
                <a:spcPts val="2520"/>
              </a:lnSpc>
              <a:spcBef>
                <a:spcPts val="7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status</a:t>
            </a:r>
            <a:r>
              <a:rPr dirty="0" sz="1450" spc="-42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is given the value “returning home.”  The </a:t>
            </a:r>
            <a:r>
              <a:rPr dirty="0" sz="1450" spc="-15">
                <a:latin typeface="Courier New"/>
                <a:cs typeface="Courier New"/>
              </a:rPr>
              <a:t>speed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is set to </a:t>
            </a:r>
            <a:r>
              <a:rPr dirty="0" sz="1450" spc="-5">
                <a:latin typeface="Times New Roman"/>
                <a:cs typeface="Times New Roman"/>
              </a:rPr>
              <a:t>5.</a:t>
            </a:r>
            <a:endParaRPr sz="1450">
              <a:latin typeface="Times New Roman"/>
              <a:cs typeface="Times New Roman"/>
            </a:endParaRPr>
          </a:p>
          <a:p>
            <a:pPr marL="12700" marR="75565">
              <a:lnSpc>
                <a:spcPct val="103499"/>
              </a:lnSpc>
              <a:spcBef>
                <a:spcPts val="505"/>
              </a:spcBef>
            </a:pPr>
            <a:r>
              <a:rPr dirty="0" sz="1450" spc="-10">
                <a:latin typeface="Times New Roman"/>
                <a:cs typeface="Times New Roman"/>
              </a:rPr>
              <a:t>If the </a:t>
            </a:r>
            <a:r>
              <a:rPr dirty="0" sz="1450" spc="-15">
                <a:latin typeface="Courier New"/>
                <a:cs typeface="Courier New"/>
              </a:rPr>
              <a:t>temperature</a:t>
            </a:r>
            <a:r>
              <a:rPr dirty="0" sz="1450" spc="-33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is equal to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greater than </a:t>
            </a:r>
            <a:r>
              <a:rPr dirty="0" sz="1450" spc="-5">
                <a:latin typeface="Times New Roman"/>
                <a:cs typeface="Times New Roman"/>
              </a:rPr>
              <a:t>–80, </a:t>
            </a:r>
            <a:r>
              <a:rPr dirty="0" sz="1450" spc="-10">
                <a:latin typeface="Times New Roman"/>
                <a:cs typeface="Times New Roman"/>
              </a:rPr>
              <a:t>the entire block is skipped,  so nothing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happens.</a:t>
            </a:r>
            <a:endParaRPr sz="1450">
              <a:latin typeface="Times New Roman"/>
              <a:cs typeface="Times New Roman"/>
            </a:endParaRPr>
          </a:p>
          <a:p>
            <a:pPr marL="12700" marR="52768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All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Boolean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tests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determine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whether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are  executed.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boolean</a:t>
            </a:r>
            <a:r>
              <a:rPr dirty="0" sz="1450" spc="-31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itself for this test, as in the following: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  <a:spcBef>
                <a:spcPts val="750"/>
              </a:spcBef>
            </a:pPr>
            <a:r>
              <a:rPr dirty="0" sz="1050" spc="10">
                <a:latin typeface="Courier New"/>
                <a:cs typeface="Courier New"/>
              </a:rPr>
              <a:t>String status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 marR="441452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boolean </a:t>
            </a:r>
            <a:r>
              <a:rPr dirty="0" sz="1050" spc="10">
                <a:latin typeface="Courier New"/>
                <a:cs typeface="Courier New"/>
              </a:rPr>
              <a:t>outOfGas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true</a:t>
            </a:r>
            <a:r>
              <a:rPr dirty="0" sz="1050" spc="10">
                <a:latin typeface="Courier New"/>
                <a:cs typeface="Courier New"/>
              </a:rPr>
              <a:t>; 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(outOfGas)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75"/>
              </a:lnSpc>
            </a:pPr>
            <a:r>
              <a:rPr dirty="0" sz="1050" spc="10">
                <a:latin typeface="Courier New"/>
                <a:cs typeface="Courier New"/>
              </a:rPr>
              <a:t>status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“inactive”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7874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preceding example uses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boolean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 called </a:t>
            </a:r>
            <a:r>
              <a:rPr dirty="0" sz="1450" spc="-15">
                <a:latin typeface="Courier New"/>
                <a:cs typeface="Courier New"/>
              </a:rPr>
              <a:t>outOfGas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It functions exactly  like 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following:</a:t>
            </a:r>
            <a:endParaRPr sz="1450">
              <a:latin typeface="Times New Roman"/>
              <a:cs typeface="Times New Roman"/>
            </a:endParaRPr>
          </a:p>
          <a:p>
            <a:pPr marL="588010" marR="4414520" indent="-329565">
              <a:lnSpc>
                <a:spcPts val="1220"/>
              </a:lnSpc>
              <a:spcBef>
                <a:spcPts val="680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(outOfGas </a:t>
            </a:r>
            <a:r>
              <a:rPr dirty="0" sz="1050" spc="15">
                <a:latin typeface="Courier New"/>
                <a:cs typeface="Courier New"/>
              </a:rPr>
              <a:t>==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true</a:t>
            </a:r>
            <a:r>
              <a:rPr dirty="0" sz="1050" spc="10">
                <a:latin typeface="Courier New"/>
                <a:cs typeface="Courier New"/>
              </a:rPr>
              <a:t>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status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20"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“inactive”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9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spc="-5" b="1">
                <a:latin typeface="Times New Roman"/>
                <a:cs typeface="Times New Roman"/>
              </a:rPr>
              <a:t>Switch Conditionals</a:t>
            </a:r>
            <a:endParaRPr sz="1650">
              <a:latin typeface="Times New Roman"/>
              <a:cs typeface="Times New Roman"/>
            </a:endParaRPr>
          </a:p>
          <a:p>
            <a:pPr marL="12700" marR="37719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 common programming practice is to test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against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value, and if it </a:t>
            </a:r>
            <a:r>
              <a:rPr dirty="0" sz="1450" spc="-15">
                <a:latin typeface="Times New Roman"/>
                <a:cs typeface="Times New Roman"/>
              </a:rPr>
              <a:t>doesn’t  </a:t>
            </a:r>
            <a:r>
              <a:rPr dirty="0" sz="1450" spc="-10">
                <a:latin typeface="Times New Roman"/>
                <a:cs typeface="Times New Roman"/>
              </a:rPr>
              <a:t>match, test it again against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value, and so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on.</a:t>
            </a:r>
            <a:endParaRPr sz="1450">
              <a:latin typeface="Times New Roman"/>
              <a:cs typeface="Times New Roman"/>
            </a:endParaRPr>
          </a:p>
          <a:p>
            <a:pPr marL="12700" marR="157480">
              <a:lnSpc>
                <a:spcPct val="99300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This approach can become unwieldy if you’re using only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statements, depending on  how many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values you have to test. For example, you might end up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set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50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 something like the following: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588010" marR="4250055" indent="-329565">
              <a:lnSpc>
                <a:spcPts val="1220"/>
              </a:lnSpc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(operation </a:t>
            </a:r>
            <a:r>
              <a:rPr dirty="0" sz="1050" spc="15">
                <a:latin typeface="Courier New"/>
                <a:cs typeface="Courier New"/>
              </a:rPr>
              <a:t>== </a:t>
            </a:r>
            <a:r>
              <a:rPr dirty="0" sz="1050" spc="10">
                <a:latin typeface="Courier New"/>
                <a:cs typeface="Courier New"/>
              </a:rPr>
              <a:t>‘+’)  add(object1,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object2);</a:t>
            </a:r>
            <a:endParaRPr sz="1050">
              <a:latin typeface="Courier New"/>
              <a:cs typeface="Courier New"/>
            </a:endParaRPr>
          </a:p>
          <a:p>
            <a:pPr marL="588010" marR="3839210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(operation </a:t>
            </a:r>
            <a:r>
              <a:rPr dirty="0" sz="1050" spc="15">
                <a:latin typeface="Courier New"/>
                <a:cs typeface="Courier New"/>
              </a:rPr>
              <a:t>== </a:t>
            </a:r>
            <a:r>
              <a:rPr dirty="0" sz="1050" spc="10">
                <a:latin typeface="Courier New"/>
                <a:cs typeface="Courier New"/>
              </a:rPr>
              <a:t>‘-‘)  subtract(object1,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object2);</a:t>
            </a:r>
            <a:endParaRPr sz="1050">
              <a:latin typeface="Courier New"/>
              <a:cs typeface="Courier New"/>
            </a:endParaRPr>
          </a:p>
          <a:p>
            <a:pPr marL="588010" marR="383921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(operation </a:t>
            </a:r>
            <a:r>
              <a:rPr dirty="0" sz="1050" spc="15">
                <a:latin typeface="Courier New"/>
                <a:cs typeface="Courier New"/>
              </a:rPr>
              <a:t>== </a:t>
            </a:r>
            <a:r>
              <a:rPr dirty="0" sz="1050" spc="10">
                <a:latin typeface="Courier New"/>
                <a:cs typeface="Courier New"/>
              </a:rPr>
              <a:t>‘*’)  multiply(object1,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object2);</a:t>
            </a:r>
            <a:endParaRPr sz="1050">
              <a:latin typeface="Courier New"/>
              <a:cs typeface="Courier New"/>
            </a:endParaRPr>
          </a:p>
          <a:p>
            <a:pPr marL="588010" marR="4003675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(operation </a:t>
            </a:r>
            <a:r>
              <a:rPr dirty="0" sz="1050" spc="15">
                <a:latin typeface="Courier New"/>
                <a:cs typeface="Courier New"/>
              </a:rPr>
              <a:t>== </a:t>
            </a:r>
            <a:r>
              <a:rPr dirty="0" sz="1050" spc="10">
                <a:latin typeface="Courier New"/>
                <a:cs typeface="Courier New"/>
              </a:rPr>
              <a:t>‘/’)  divide(object1,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object2);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called</a:t>
            </a:r>
            <a:r>
              <a:rPr dirty="0" sz="1450" spc="-5">
                <a:latin typeface="Times New Roman"/>
                <a:cs typeface="Times New Roman"/>
              </a:rPr>
              <a:t> a </a:t>
            </a:r>
            <a:r>
              <a:rPr dirty="0" sz="1450" spc="-10" i="1">
                <a:latin typeface="Times New Roman"/>
                <a:cs typeface="Times New Roman"/>
              </a:rPr>
              <a:t>nested</a:t>
            </a:r>
            <a:r>
              <a:rPr dirty="0" sz="1450" i="1">
                <a:latin typeface="Times New Roman"/>
                <a:cs typeface="Times New Roman"/>
              </a:rPr>
              <a:t> </a:t>
            </a:r>
            <a:r>
              <a:rPr dirty="0" sz="1450" spc="-10" i="1">
                <a:latin typeface="Courier New"/>
                <a:cs typeface="Courier New"/>
              </a:rPr>
              <a:t>if</a:t>
            </a:r>
            <a:r>
              <a:rPr dirty="0" sz="1450" spc="-515" i="1">
                <a:latin typeface="Courier New"/>
                <a:cs typeface="Courier New"/>
              </a:rPr>
              <a:t> </a:t>
            </a:r>
            <a:r>
              <a:rPr dirty="0" sz="1450" spc="-10" i="1">
                <a:latin typeface="Times New Roman"/>
                <a:cs typeface="Times New Roman"/>
              </a:rPr>
              <a:t>statement</a:t>
            </a:r>
            <a:r>
              <a:rPr dirty="0" sz="1450" spc="-5" i="1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because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each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10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E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2018-11-14T18:28:15Z</dcterms:created>
  <dcterms:modified xsi:type="dcterms:W3CDTF">2018-11-14T18:28:15Z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2018-11-14T00:00:00Z</vt:filetime>
  </property>
</Properties>
</file>